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sldIdLst>
    <p:sldId id="284" r:id="rId2"/>
    <p:sldId id="386" r:id="rId3"/>
    <p:sldId id="274" r:id="rId4"/>
    <p:sldId id="285" r:id="rId5"/>
    <p:sldId id="279" r:id="rId6"/>
    <p:sldId id="281" r:id="rId7"/>
    <p:sldId id="280" r:id="rId8"/>
    <p:sldId id="282" r:id="rId9"/>
    <p:sldId id="257" r:id="rId10"/>
    <p:sldId id="258" r:id="rId11"/>
    <p:sldId id="259" r:id="rId12"/>
    <p:sldId id="260" r:id="rId13"/>
    <p:sldId id="278" r:id="rId14"/>
    <p:sldId id="264" r:id="rId15"/>
    <p:sldId id="387" r:id="rId16"/>
    <p:sldId id="283" r:id="rId17"/>
    <p:sldId id="38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7"/>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709" autoAdjust="0"/>
  </p:normalViewPr>
  <p:slideViewPr>
    <p:cSldViewPr>
      <p:cViewPr varScale="1">
        <p:scale>
          <a:sx n="84" d="100"/>
          <a:sy n="84" d="100"/>
        </p:scale>
        <p:origin x="9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AEB9A-C0A7-4100-B240-9E4F40B7235C}" type="datetimeFigureOut">
              <a:rPr lang="en-US" smtClean="0"/>
              <a:pPr/>
              <a:t>9/12/2020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13C650-012E-4469-90D7-1317AE22A690}"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69919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AEB9A-C0A7-4100-B240-9E4F40B7235C}" type="datetimeFigureOut">
              <a:rPr lang="en-US" smtClean="0"/>
              <a:pPr/>
              <a:t>9/12/2020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13C650-012E-4469-90D7-1317AE22A690}" type="slidenum">
              <a:rPr lang="en-US" smtClean="0"/>
              <a:pPr/>
              <a:t>‹#›</a:t>
            </a:fld>
            <a:endParaRPr lang="en-US" dirty="0"/>
          </a:p>
        </p:txBody>
      </p:sp>
    </p:spTree>
    <p:extLst>
      <p:ext uri="{BB962C8B-B14F-4D97-AF65-F5344CB8AC3E}">
        <p14:creationId xmlns:p14="http://schemas.microsoft.com/office/powerpoint/2010/main" val="203604331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AEB9A-C0A7-4100-B240-9E4F40B7235C}" type="datetimeFigureOut">
              <a:rPr lang="en-US" smtClean="0"/>
              <a:pPr/>
              <a:t>9/12/2020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13C650-012E-4469-90D7-1317AE22A690}" type="slidenum">
              <a:rPr lang="en-US" smtClean="0"/>
              <a:pPr/>
              <a:t>‹#›</a:t>
            </a:fld>
            <a:endParaRPr lang="en-US" dirty="0"/>
          </a:p>
        </p:txBody>
      </p:sp>
    </p:spTree>
    <p:extLst>
      <p:ext uri="{BB962C8B-B14F-4D97-AF65-F5344CB8AC3E}">
        <p14:creationId xmlns:p14="http://schemas.microsoft.com/office/powerpoint/2010/main" val="110784114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AEB9A-C0A7-4100-B240-9E4F40B7235C}" type="datetimeFigureOut">
              <a:rPr lang="en-US" smtClean="0"/>
              <a:pPr/>
              <a:t>9/12/2020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13C650-012E-4469-90D7-1317AE22A690}" type="slidenum">
              <a:rPr lang="en-US" smtClean="0"/>
              <a:pPr/>
              <a:t>‹#›</a:t>
            </a:fld>
            <a:endParaRPr lang="en-US" dirty="0"/>
          </a:p>
        </p:txBody>
      </p:sp>
    </p:spTree>
    <p:extLst>
      <p:ext uri="{BB962C8B-B14F-4D97-AF65-F5344CB8AC3E}">
        <p14:creationId xmlns:p14="http://schemas.microsoft.com/office/powerpoint/2010/main" val="334105663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BAEB9A-C0A7-4100-B240-9E4F40B7235C}" type="datetimeFigureOut">
              <a:rPr lang="en-US" smtClean="0"/>
              <a:pPr/>
              <a:t>9/12/2020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13C650-012E-4469-90D7-1317AE22A690}"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34831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AEB9A-C0A7-4100-B240-9E4F40B7235C}" type="datetimeFigureOut">
              <a:rPr lang="en-US" smtClean="0"/>
              <a:pPr/>
              <a:t>9/12/2020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13C650-012E-4469-90D7-1317AE22A690}" type="slidenum">
              <a:rPr lang="en-US" smtClean="0"/>
              <a:pPr/>
              <a:t>‹#›</a:t>
            </a:fld>
            <a:endParaRPr lang="en-US" dirty="0"/>
          </a:p>
        </p:txBody>
      </p:sp>
    </p:spTree>
    <p:extLst>
      <p:ext uri="{BB962C8B-B14F-4D97-AF65-F5344CB8AC3E}">
        <p14:creationId xmlns:p14="http://schemas.microsoft.com/office/powerpoint/2010/main" val="1818918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AEB9A-C0A7-4100-B240-9E4F40B7235C}" type="datetimeFigureOut">
              <a:rPr lang="en-US" smtClean="0"/>
              <a:pPr/>
              <a:t>9/12/2020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13C650-012E-4469-90D7-1317AE22A690}" type="slidenum">
              <a:rPr lang="en-US" smtClean="0"/>
              <a:pPr/>
              <a:t>‹#›</a:t>
            </a:fld>
            <a:endParaRPr lang="en-US" dirty="0"/>
          </a:p>
        </p:txBody>
      </p:sp>
    </p:spTree>
    <p:extLst>
      <p:ext uri="{BB962C8B-B14F-4D97-AF65-F5344CB8AC3E}">
        <p14:creationId xmlns:p14="http://schemas.microsoft.com/office/powerpoint/2010/main" val="166296379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AEB9A-C0A7-4100-B240-9E4F40B7235C}" type="datetimeFigureOut">
              <a:rPr lang="en-US" smtClean="0"/>
              <a:pPr/>
              <a:t>9/12/2020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13C650-012E-4469-90D7-1317AE22A690}" type="slidenum">
              <a:rPr lang="en-US" smtClean="0"/>
              <a:pPr/>
              <a:t>‹#›</a:t>
            </a:fld>
            <a:endParaRPr lang="en-US" dirty="0"/>
          </a:p>
        </p:txBody>
      </p:sp>
    </p:spTree>
    <p:extLst>
      <p:ext uri="{BB962C8B-B14F-4D97-AF65-F5344CB8AC3E}">
        <p14:creationId xmlns:p14="http://schemas.microsoft.com/office/powerpoint/2010/main" val="423332413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4BAEB9A-C0A7-4100-B240-9E4F40B7235C}" type="datetimeFigureOut">
              <a:rPr lang="en-US" smtClean="0"/>
              <a:pPr/>
              <a:t>9/12/2020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613C650-012E-4469-90D7-1317AE22A690}" type="slidenum">
              <a:rPr lang="en-US" smtClean="0"/>
              <a:pPr/>
              <a:t>‹#›</a:t>
            </a:fld>
            <a:endParaRPr lang="en-US" dirty="0"/>
          </a:p>
        </p:txBody>
      </p:sp>
    </p:spTree>
    <p:extLst>
      <p:ext uri="{BB962C8B-B14F-4D97-AF65-F5344CB8AC3E}">
        <p14:creationId xmlns:p14="http://schemas.microsoft.com/office/powerpoint/2010/main" val="8729264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4BAEB9A-C0A7-4100-B240-9E4F40B7235C}" type="datetimeFigureOut">
              <a:rPr lang="en-US" smtClean="0"/>
              <a:pPr/>
              <a:t>9/12/2020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13C650-012E-4469-90D7-1317AE22A690}" type="slidenum">
              <a:rPr lang="en-US" smtClean="0"/>
              <a:pPr/>
              <a:t>‹#›</a:t>
            </a:fld>
            <a:endParaRPr lang="en-US" dirty="0"/>
          </a:p>
        </p:txBody>
      </p:sp>
    </p:spTree>
    <p:extLst>
      <p:ext uri="{BB962C8B-B14F-4D97-AF65-F5344CB8AC3E}">
        <p14:creationId xmlns:p14="http://schemas.microsoft.com/office/powerpoint/2010/main" val="248510413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4BAEB9A-C0A7-4100-B240-9E4F40B7235C}" type="datetimeFigureOut">
              <a:rPr lang="en-US" smtClean="0"/>
              <a:pPr/>
              <a:t>9/12/2020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13C650-012E-4469-90D7-1317AE22A690}" type="slidenum">
              <a:rPr lang="en-US" smtClean="0"/>
              <a:pPr/>
              <a:t>‹#›</a:t>
            </a:fld>
            <a:endParaRPr lang="en-US" dirty="0"/>
          </a:p>
        </p:txBody>
      </p:sp>
    </p:spTree>
    <p:extLst>
      <p:ext uri="{BB962C8B-B14F-4D97-AF65-F5344CB8AC3E}">
        <p14:creationId xmlns:p14="http://schemas.microsoft.com/office/powerpoint/2010/main" val="321981737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4BAEB9A-C0A7-4100-B240-9E4F40B7235C}" type="datetimeFigureOut">
              <a:rPr lang="en-US" smtClean="0"/>
              <a:pPr/>
              <a:t>9/12/2020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613C650-012E-4469-90D7-1317AE22A69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70590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spd="slow">
    <p:push dir="u"/>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hyperlink" Target="http://sociologiadivertida.blogspot.com.es/2011_08_01_archive.html" TargetMode="External"/><Relationship Id="rId5" Type="http://schemas.openxmlformats.org/officeDocument/2006/relationships/image" Target="../media/image17.jpeg"/><Relationship Id="rId4" Type="http://schemas.openxmlformats.org/officeDocument/2006/relationships/hyperlink" Target="https://en.wikipedia.org/wiki/President_of_the_massachusetts_senat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kingschoollibrary.blogspot.com/2012/04/typing-games.html" TargetMode="External"/><Relationship Id="rId2" Type="http://schemas.openxmlformats.org/officeDocument/2006/relationships/image" Target="../media/image18.gif"/><Relationship Id="rId1" Type="http://schemas.openxmlformats.org/officeDocument/2006/relationships/slideLayout" Target="../slideLayouts/slideLayout2.xml"/><Relationship Id="rId5" Type="http://schemas.openxmlformats.org/officeDocument/2006/relationships/hyperlink" Target="https://butismileanyway.com/2017/11/23/curse-the-cursive/" TargetMode="Externa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rb210.weebly.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sway.office.com/wozhIFxixRYrpHOw?ref=Lin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yoga-exercise-gymnastics-stretch-304634/"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Video 7">
            <a:hlinkClick r:id="" action="ppaction://media"/>
            <a:extLst>
              <a:ext uri="{FF2B5EF4-FFF2-40B4-BE49-F238E27FC236}">
                <a16:creationId xmlns:a16="http://schemas.microsoft.com/office/drawing/2014/main" id="{95D6C622-8DBC-4904-BA2C-A12D980372C2}"/>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4"/>
          <a:stretch>
            <a:fillRect/>
          </a:stretch>
        </p:blipFill>
        <p:spPr>
          <a:xfrm>
            <a:off x="6858000" y="5143500"/>
            <a:ext cx="2285999" cy="1714500"/>
          </a:xfrm>
          <a:prstGeom prst="rect">
            <a:avLst/>
          </a:prstGeom>
        </p:spPr>
      </p:pic>
      <p:sp>
        <p:nvSpPr>
          <p:cNvPr id="9" name="Title 1">
            <a:extLst>
              <a:ext uri="{FF2B5EF4-FFF2-40B4-BE49-F238E27FC236}">
                <a16:creationId xmlns:a16="http://schemas.microsoft.com/office/drawing/2014/main" id="{0F248030-DCA9-4679-9692-349B1B583F85}"/>
              </a:ext>
            </a:extLst>
          </p:cNvPr>
          <p:cNvSpPr>
            <a:spLocks noGrp="1"/>
          </p:cNvSpPr>
          <p:nvPr>
            <p:ph type="ctrTitle"/>
          </p:nvPr>
        </p:nvSpPr>
        <p:spPr>
          <a:xfrm>
            <a:off x="914400" y="-137160"/>
            <a:ext cx="7543800" cy="3566160"/>
          </a:xfrm>
        </p:spPr>
        <p:txBody>
          <a:bodyPr/>
          <a:lstStyle/>
          <a:p>
            <a:r>
              <a:rPr lang="en-US" b="1" dirty="0">
                <a:latin typeface="Comic Sans MS" panose="030F0702030302020204" pitchFamily="66" charset="0"/>
                <a:ea typeface="BBhotmessexpress" panose="02000603000000000000" pitchFamily="2" charset="0"/>
              </a:rPr>
              <a:t>Welcome to Third Grade!</a:t>
            </a:r>
          </a:p>
        </p:txBody>
      </p:sp>
      <p:pic>
        <p:nvPicPr>
          <p:cNvPr id="12" name="Picture 2" descr="http://static.schoolrack.com/files/68449/219270/bookcorner_tcm4-119725.jpg">
            <a:extLst>
              <a:ext uri="{FF2B5EF4-FFF2-40B4-BE49-F238E27FC236}">
                <a16:creationId xmlns:a16="http://schemas.microsoft.com/office/drawing/2014/main" id="{19B56A2E-AF1A-4324-9BCD-AD5FA3A2287F}"/>
              </a:ext>
            </a:extLst>
          </p:cNvPr>
          <p:cNvPicPr>
            <a:picLocks noChangeAspect="1" noChangeArrowheads="1"/>
          </p:cNvPicPr>
          <p:nvPr/>
        </p:nvPicPr>
        <p:blipFill>
          <a:blip r:embed="rId5" cstate="print"/>
          <a:srcRect/>
          <a:stretch>
            <a:fillRect/>
          </a:stretch>
        </p:blipFill>
        <p:spPr bwMode="auto">
          <a:xfrm>
            <a:off x="6975001" y="55029"/>
            <a:ext cx="2168999" cy="2230971"/>
          </a:xfrm>
          <a:prstGeom prst="rect">
            <a:avLst/>
          </a:prstGeom>
          <a:noFill/>
        </p:spPr>
      </p:pic>
      <p:sp>
        <p:nvSpPr>
          <p:cNvPr id="15" name="TextBox 14">
            <a:extLst>
              <a:ext uri="{FF2B5EF4-FFF2-40B4-BE49-F238E27FC236}">
                <a16:creationId xmlns:a16="http://schemas.microsoft.com/office/drawing/2014/main" id="{5218B617-BB02-46FD-BBF2-9DB612EF3D4F}"/>
              </a:ext>
            </a:extLst>
          </p:cNvPr>
          <p:cNvSpPr txBox="1"/>
          <p:nvPr/>
        </p:nvSpPr>
        <p:spPr>
          <a:xfrm>
            <a:off x="3352800" y="5640169"/>
            <a:ext cx="5486400" cy="646331"/>
          </a:xfrm>
          <a:prstGeom prst="rect">
            <a:avLst/>
          </a:prstGeom>
          <a:noFill/>
        </p:spPr>
        <p:txBody>
          <a:bodyPr wrap="square" rtlCol="0">
            <a:spAutoFit/>
          </a:bodyPr>
          <a:lstStyle/>
          <a:p>
            <a:r>
              <a:rPr lang="en-US" sz="3600" dirty="0"/>
              <a:t>Mr. Beckenstein</a:t>
            </a:r>
          </a:p>
        </p:txBody>
      </p:sp>
    </p:spTree>
    <p:extLst>
      <p:ext uri="{BB962C8B-B14F-4D97-AF65-F5344CB8AC3E}">
        <p14:creationId xmlns:p14="http://schemas.microsoft.com/office/powerpoint/2010/main" val="840288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omic Sans MS" panose="030F0702030302020204" pitchFamily="66" charset="0"/>
                <a:ea typeface="BBhotmessexpress" panose="02000603000000000000" pitchFamily="2" charset="0"/>
              </a:rPr>
              <a:t>Writer’s Workshop</a:t>
            </a:r>
          </a:p>
        </p:txBody>
      </p:sp>
      <p:sp>
        <p:nvSpPr>
          <p:cNvPr id="3" name="Content Placeholder 2"/>
          <p:cNvSpPr>
            <a:spLocks noGrp="1"/>
          </p:cNvSpPr>
          <p:nvPr>
            <p:ph idx="1"/>
          </p:nvPr>
        </p:nvSpPr>
        <p:spPr/>
        <p:txBody>
          <a:bodyPr>
            <a:normAutofit/>
          </a:bodyPr>
          <a:lstStyle/>
          <a:p>
            <a:r>
              <a:rPr lang="en-US" sz="2400" b="1" dirty="0">
                <a:latin typeface="Comic Sans MS" panose="030F0702030302020204" pitchFamily="66" charset="0"/>
                <a:ea typeface="BBwegotthis" panose="02000603000000000000" pitchFamily="2" charset="0"/>
              </a:rPr>
              <a:t>3 Domains of Writing </a:t>
            </a:r>
          </a:p>
          <a:p>
            <a:pPr lvl="1"/>
            <a:r>
              <a:rPr lang="en-US" sz="2200" b="1" dirty="0">
                <a:latin typeface="Comic Sans MS" panose="030F0702030302020204" pitchFamily="66" charset="0"/>
                <a:ea typeface="BBwegotthis" panose="02000603000000000000" pitchFamily="2" charset="0"/>
              </a:rPr>
              <a:t>Narrative</a:t>
            </a:r>
          </a:p>
          <a:p>
            <a:pPr lvl="1"/>
            <a:r>
              <a:rPr lang="en-US" sz="2200" b="1" dirty="0">
                <a:latin typeface="Comic Sans MS" panose="030F0702030302020204" pitchFamily="66" charset="0"/>
                <a:ea typeface="BBwegotthis" panose="02000603000000000000" pitchFamily="2" charset="0"/>
              </a:rPr>
              <a:t>Informative</a:t>
            </a:r>
          </a:p>
          <a:p>
            <a:pPr lvl="1"/>
            <a:r>
              <a:rPr lang="en-US" sz="2200" b="1" dirty="0">
                <a:latin typeface="Comic Sans MS" panose="030F0702030302020204" pitchFamily="66" charset="0"/>
                <a:ea typeface="BBwegotthis" panose="02000603000000000000" pitchFamily="2" charset="0"/>
              </a:rPr>
              <a:t>Persuasive</a:t>
            </a:r>
          </a:p>
          <a:p>
            <a:pPr marL="411480" lvl="1" indent="0">
              <a:buNone/>
            </a:pPr>
            <a:endParaRPr lang="en-US" sz="2200" b="1" dirty="0">
              <a:latin typeface="Comic Sans MS" panose="030F0702030302020204" pitchFamily="66" charset="0"/>
              <a:ea typeface="BBwegotthis" panose="02000603000000000000" pitchFamily="2" charset="0"/>
            </a:endParaRPr>
          </a:p>
          <a:p>
            <a:r>
              <a:rPr lang="en-US" sz="2400" b="1" dirty="0">
                <a:latin typeface="Comic Sans MS" panose="030F0702030302020204" pitchFamily="66" charset="0"/>
                <a:ea typeface="BBwegotthis" panose="02000603000000000000" pitchFamily="2" charset="0"/>
              </a:rPr>
              <a:t>Writer’s notebooks – Children learn to write </a:t>
            </a:r>
          </a:p>
          <a:p>
            <a:pPr marL="109728" indent="0">
              <a:buNone/>
            </a:pPr>
            <a:r>
              <a:rPr lang="en-US" sz="2400" b="1" dirty="0">
                <a:latin typeface="Comic Sans MS" panose="030F0702030302020204" pitchFamily="66" charset="0"/>
                <a:ea typeface="BBwegotthis" panose="02000603000000000000" pitchFamily="2" charset="0"/>
              </a:rPr>
              <a:t>   like authors</a:t>
            </a:r>
          </a:p>
          <a:p>
            <a:pPr marL="411480" lvl="1" indent="0">
              <a:buNone/>
            </a:pPr>
            <a:endParaRPr lang="en-US" sz="2400" b="1" dirty="0">
              <a:latin typeface="Comic Sans MS" panose="030F0702030302020204" pitchFamily="66" charset="0"/>
              <a:ea typeface="BBwegotthis" panose="02000603000000000000" pitchFamily="2" charset="0"/>
            </a:endParaRPr>
          </a:p>
          <a:p>
            <a:r>
              <a:rPr lang="en-US" sz="2400" b="1" dirty="0">
                <a:latin typeface="Comic Sans MS" panose="030F0702030302020204" pitchFamily="66" charset="0"/>
                <a:ea typeface="BBwegotthis" panose="02000603000000000000" pitchFamily="2" charset="0"/>
              </a:rPr>
              <a:t>Across the curriculum content areas</a:t>
            </a:r>
          </a:p>
          <a:p>
            <a:endParaRPr lang="en-US" sz="2400" b="1" dirty="0">
              <a:latin typeface="BBwegotthis" panose="02000603000000000000" pitchFamily="2" charset="0"/>
              <a:ea typeface="BBwegotthis" panose="02000603000000000000" pitchFamily="2" charset="0"/>
            </a:endParaRPr>
          </a:p>
          <a:p>
            <a:pPr marL="109728" indent="0">
              <a:buNone/>
            </a:pPr>
            <a:endParaRPr lang="en-US" sz="2400" b="1" dirty="0">
              <a:latin typeface="Tempus Sans ITC" pitchFamily="82" charset="0"/>
            </a:endParaRPr>
          </a:p>
          <a:p>
            <a:pPr>
              <a:buNone/>
            </a:pPr>
            <a:endParaRPr lang="en-US" sz="2400" b="1" dirty="0">
              <a:latin typeface="Tempus Sans ITC" pitchFamily="82" charset="0"/>
            </a:endParaRPr>
          </a:p>
        </p:txBody>
      </p:sp>
      <p:pic>
        <p:nvPicPr>
          <p:cNvPr id="1026" name="Picture 2" descr="C:\Documents and Settings\lawc\Local Settings\Temporary Internet Files\Content.IE5\O743TGBQ\MC900413638[1].wmf"/>
          <p:cNvPicPr>
            <a:picLocks noChangeAspect="1" noChangeArrowheads="1"/>
          </p:cNvPicPr>
          <p:nvPr/>
        </p:nvPicPr>
        <p:blipFill>
          <a:blip r:embed="rId2" cstate="print"/>
          <a:srcRect/>
          <a:stretch>
            <a:fillRect/>
          </a:stretch>
        </p:blipFill>
        <p:spPr bwMode="auto">
          <a:xfrm>
            <a:off x="6858000" y="2209800"/>
            <a:ext cx="2424834" cy="3140044"/>
          </a:xfrm>
          <a:prstGeom prst="rect">
            <a:avLst/>
          </a:prstGeom>
          <a:noFill/>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213" y="51486"/>
            <a:ext cx="9071587" cy="1999396"/>
          </a:xfrm>
        </p:spPr>
        <p:txBody>
          <a:bodyPr>
            <a:noAutofit/>
          </a:bodyPr>
          <a:lstStyle/>
          <a:p>
            <a:pPr algn="ctr"/>
            <a:br>
              <a:rPr lang="en-US" sz="8000" b="1" dirty="0">
                <a:latin typeface="Comic Sans MS" panose="030F0702030302020204" pitchFamily="66" charset="0"/>
                <a:ea typeface="BBhotmessexpress" panose="02000603000000000000" pitchFamily="2" charset="0"/>
              </a:rPr>
            </a:br>
            <a:br>
              <a:rPr lang="en-US" sz="8000" b="1" dirty="0">
                <a:latin typeface="Comic Sans MS" panose="030F0702030302020204" pitchFamily="66" charset="0"/>
                <a:ea typeface="BBhotmessexpress" panose="02000603000000000000" pitchFamily="2" charset="0"/>
              </a:rPr>
            </a:br>
            <a:r>
              <a:rPr lang="en-US" sz="8000" b="1" dirty="0">
                <a:latin typeface="Comic Sans MS" panose="030F0702030302020204" pitchFamily="66" charset="0"/>
                <a:ea typeface="BBhotmessexpress" panose="02000603000000000000" pitchFamily="2" charset="0"/>
              </a:rPr>
              <a:t>Math Workshop</a:t>
            </a:r>
            <a:br>
              <a:rPr lang="en-US" sz="4800" b="1" dirty="0">
                <a:latin typeface="Comic Sans MS" panose="030F0702030302020204" pitchFamily="66" charset="0"/>
              </a:rPr>
            </a:br>
            <a:endParaRPr lang="en-US" sz="4800" b="1" dirty="0">
              <a:latin typeface="Comic Sans MS" panose="030F0702030302020204" pitchFamily="66" charset="0"/>
            </a:endParaRPr>
          </a:p>
        </p:txBody>
      </p:sp>
      <p:sp>
        <p:nvSpPr>
          <p:cNvPr id="3" name="Content Placeholder 2"/>
          <p:cNvSpPr>
            <a:spLocks noGrp="1"/>
          </p:cNvSpPr>
          <p:nvPr>
            <p:ph idx="1"/>
          </p:nvPr>
        </p:nvSpPr>
        <p:spPr>
          <a:xfrm>
            <a:off x="594360" y="1219200"/>
            <a:ext cx="7955280" cy="5044440"/>
          </a:xfrm>
        </p:spPr>
        <p:txBody>
          <a:bodyPr>
            <a:normAutofit/>
          </a:bodyPr>
          <a:lstStyle/>
          <a:p>
            <a:endParaRPr lang="en-US" dirty="0"/>
          </a:p>
          <a:p>
            <a:endParaRPr lang="en-US" sz="2900" dirty="0">
              <a:latin typeface="Tempus Sans ITC" pitchFamily="82" charset="0"/>
            </a:endParaRPr>
          </a:p>
          <a:p>
            <a:pPr lvl="1">
              <a:buNone/>
            </a:pPr>
            <a:endParaRPr lang="en-US" sz="2000" dirty="0">
              <a:latin typeface="Tempus Sans ITC" pitchFamily="82" charset="0"/>
            </a:endParaRPr>
          </a:p>
          <a:p>
            <a:pPr>
              <a:buNone/>
            </a:pPr>
            <a:endParaRPr lang="en-US" dirty="0">
              <a:latin typeface="Tempus Sans ITC" pitchFamily="82" charset="0"/>
            </a:endParaRPr>
          </a:p>
          <a:p>
            <a:pPr>
              <a:buNone/>
            </a:pPr>
            <a:endParaRPr lang="en-US" dirty="0">
              <a:latin typeface="Tempus Sans ITC" pitchFamily="82" charset="0"/>
            </a:endParaRPr>
          </a:p>
        </p:txBody>
      </p:sp>
      <p:pic>
        <p:nvPicPr>
          <p:cNvPr id="1028" name="Picture 4" descr="C:\Documents and Settings\aldenl\Local Settings\Temporary Internet Files\Content.IE5\3LTLB6JJ\MC900094733[1].wmf"/>
          <p:cNvPicPr>
            <a:picLocks noChangeAspect="1" noChangeArrowheads="1"/>
          </p:cNvPicPr>
          <p:nvPr/>
        </p:nvPicPr>
        <p:blipFill>
          <a:blip r:embed="rId2" cstate="print"/>
          <a:srcRect/>
          <a:stretch>
            <a:fillRect/>
          </a:stretch>
        </p:blipFill>
        <p:spPr bwMode="auto">
          <a:xfrm>
            <a:off x="6858000" y="3029132"/>
            <a:ext cx="2445973" cy="2679826"/>
          </a:xfrm>
          <a:prstGeom prst="rect">
            <a:avLst/>
          </a:prstGeom>
          <a:noFill/>
        </p:spPr>
      </p:pic>
      <p:sp>
        <p:nvSpPr>
          <p:cNvPr id="4" name="Rectangle 3">
            <a:extLst>
              <a:ext uri="{FF2B5EF4-FFF2-40B4-BE49-F238E27FC236}">
                <a16:creationId xmlns:a16="http://schemas.microsoft.com/office/drawing/2014/main" id="{F21B7B32-2BB0-47A2-AA8F-D68C903FDCE5}"/>
              </a:ext>
            </a:extLst>
          </p:cNvPr>
          <p:cNvSpPr/>
          <p:nvPr/>
        </p:nvSpPr>
        <p:spPr>
          <a:xfrm>
            <a:off x="228600" y="1387897"/>
            <a:ext cx="8389573" cy="5324535"/>
          </a:xfrm>
          <a:prstGeom prst="rect">
            <a:avLst/>
          </a:prstGeom>
        </p:spPr>
        <p:txBody>
          <a:bodyPr wrap="square">
            <a:spAutoFit/>
          </a:bodyPr>
          <a:lstStyle/>
          <a:p>
            <a:endParaRPr lang="en-US" sz="2000" dirty="0">
              <a:latin typeface="BBwegotthis" panose="02000603000000000000" pitchFamily="2" charset="0"/>
              <a:ea typeface="BBwegotthis" panose="02000603000000000000" pitchFamily="2" charset="0"/>
            </a:endParaRPr>
          </a:p>
          <a:p>
            <a:pPr marL="342900" indent="-342900">
              <a:buFont typeface="Wingdings" panose="05000000000000000000" pitchFamily="2" charset="2"/>
              <a:buChar char="q"/>
            </a:pPr>
            <a:r>
              <a:rPr lang="en-US" sz="2000" dirty="0">
                <a:latin typeface="Comic Sans MS" panose="030F0702030302020204" pitchFamily="66" charset="0"/>
                <a:ea typeface="BBwegotthis" panose="02000603000000000000" pitchFamily="2" charset="0"/>
              </a:rPr>
              <a:t>Targets instruction, while allowing choice time and guided math time with teachers and peers</a:t>
            </a:r>
          </a:p>
          <a:p>
            <a:endParaRPr lang="en-US" sz="2000" dirty="0">
              <a:latin typeface="Comic Sans MS" panose="030F0702030302020204" pitchFamily="66" charset="0"/>
              <a:ea typeface="BBwegotthis" panose="02000603000000000000" pitchFamily="2" charset="0"/>
            </a:endParaRPr>
          </a:p>
          <a:p>
            <a:pPr marL="342900" indent="-342900">
              <a:buFont typeface="Wingdings" panose="05000000000000000000" pitchFamily="2" charset="2"/>
              <a:buChar char="q"/>
            </a:pPr>
            <a:r>
              <a:rPr lang="en-US" sz="2000" dirty="0">
                <a:latin typeface="Comic Sans MS" panose="030F0702030302020204" pitchFamily="66" charset="0"/>
                <a:ea typeface="BBwegotthis" panose="02000603000000000000" pitchFamily="2" charset="0"/>
              </a:rPr>
              <a:t>Focus on problem-solving, “Showing Your Thinking” (pictures, numbers, words), and math talk.</a:t>
            </a:r>
          </a:p>
          <a:p>
            <a:pPr marL="342900" indent="-342900">
              <a:buFont typeface="Wingdings" panose="05000000000000000000" pitchFamily="2" charset="2"/>
              <a:buChar char="q"/>
            </a:pPr>
            <a:endParaRPr lang="en-US" sz="2000" dirty="0">
              <a:latin typeface="Comic Sans MS" panose="030F0702030302020204" pitchFamily="66" charset="0"/>
              <a:ea typeface="BBwegotthis" panose="02000603000000000000" pitchFamily="2" charset="0"/>
            </a:endParaRPr>
          </a:p>
          <a:p>
            <a:pPr marL="342900" indent="-342900">
              <a:buFont typeface="Wingdings" panose="05000000000000000000" pitchFamily="2" charset="2"/>
              <a:buChar char="q"/>
            </a:pPr>
            <a:r>
              <a:rPr lang="en-US" sz="2000" dirty="0">
                <a:latin typeface="Comic Sans MS" panose="030F0702030302020204" pitchFamily="66" charset="0"/>
                <a:ea typeface="BBwegotthis" panose="02000603000000000000" pitchFamily="2" charset="0"/>
              </a:rPr>
              <a:t>Allows time for reflection</a:t>
            </a:r>
          </a:p>
          <a:p>
            <a:pPr marL="342900" indent="-342900">
              <a:buFont typeface="Wingdings" panose="05000000000000000000" pitchFamily="2" charset="2"/>
              <a:buChar char="q"/>
            </a:pPr>
            <a:endParaRPr lang="en-US" sz="2000" dirty="0">
              <a:latin typeface="Comic Sans MS" panose="030F0702030302020204" pitchFamily="66" charset="0"/>
              <a:ea typeface="BBwegotthis" panose="02000603000000000000" pitchFamily="2" charset="0"/>
            </a:endParaRPr>
          </a:p>
          <a:p>
            <a:pPr marL="342900" indent="-342900">
              <a:buFont typeface="Wingdings" panose="05000000000000000000" pitchFamily="2" charset="2"/>
              <a:buChar char="q"/>
            </a:pPr>
            <a:r>
              <a:rPr lang="en-US" sz="2000" dirty="0">
                <a:latin typeface="Comic Sans MS" panose="030F0702030302020204" pitchFamily="66" charset="0"/>
                <a:ea typeface="BBwegotthis" panose="02000603000000000000" pitchFamily="2" charset="0"/>
              </a:rPr>
              <a:t>Encourages a growth-mindset attitude</a:t>
            </a:r>
          </a:p>
          <a:p>
            <a:endParaRPr lang="en-US" sz="2000" dirty="0">
              <a:latin typeface="Comic Sans MS" panose="030F0702030302020204" pitchFamily="66" charset="0"/>
              <a:ea typeface="BBwegotthis" panose="02000603000000000000" pitchFamily="2" charset="0"/>
            </a:endParaRPr>
          </a:p>
          <a:p>
            <a:pPr marL="342900" indent="-342900">
              <a:buFont typeface="Wingdings" panose="05000000000000000000" pitchFamily="2" charset="2"/>
              <a:buChar char="q"/>
            </a:pPr>
            <a:r>
              <a:rPr lang="en-US" sz="2000" dirty="0">
                <a:latin typeface="Comic Sans MS" panose="030F0702030302020204" pitchFamily="66" charset="0"/>
                <a:ea typeface="BBwegotthis" panose="02000603000000000000" pitchFamily="2" charset="0"/>
              </a:rPr>
              <a:t>Based on strategy instruction and ability of students </a:t>
            </a:r>
          </a:p>
          <a:p>
            <a:r>
              <a:rPr lang="en-US" sz="2000" dirty="0">
                <a:latin typeface="Comic Sans MS" panose="030F0702030302020204" pitchFamily="66" charset="0"/>
                <a:ea typeface="BBwegotthis" panose="02000603000000000000" pitchFamily="2" charset="0"/>
              </a:rPr>
              <a:t>to think flexibly, understand, and problem solve </a:t>
            </a:r>
          </a:p>
          <a:p>
            <a:endParaRPr lang="en-US" sz="2000" dirty="0">
              <a:latin typeface="Comic Sans MS" panose="030F0702030302020204" pitchFamily="66" charset="0"/>
              <a:ea typeface="BBwegotthis" panose="02000603000000000000" pitchFamily="2" charset="0"/>
            </a:endParaRPr>
          </a:p>
          <a:p>
            <a:pPr marL="342900" indent="-342900">
              <a:buFont typeface="Wingdings" panose="05000000000000000000" pitchFamily="2" charset="2"/>
              <a:buChar char="q"/>
            </a:pPr>
            <a:r>
              <a:rPr lang="en-US" sz="2000" b="1" dirty="0">
                <a:latin typeface="Comic Sans MS" panose="030F0702030302020204" pitchFamily="66" charset="0"/>
                <a:ea typeface="BBwegotthis" panose="02000603000000000000" pitchFamily="2" charset="0"/>
              </a:rPr>
              <a:t>Fact Fluency Homework </a:t>
            </a:r>
            <a:r>
              <a:rPr lang="en-US" sz="2000" dirty="0">
                <a:latin typeface="Comic Sans MS" panose="030F0702030302020204" pitchFamily="66" charset="0"/>
                <a:ea typeface="BBwegotthis" panose="02000603000000000000" pitchFamily="2" charset="0"/>
              </a:rPr>
              <a:t>Addition &amp; Subtraction facts mastered and Multiplication and Division facts up to 10 x 10</a:t>
            </a:r>
          </a:p>
          <a:p>
            <a:pPr marL="342900" indent="-342900">
              <a:buFont typeface="Wingdings" panose="05000000000000000000" pitchFamily="2" charset="2"/>
              <a:buChar char="q"/>
            </a:pPr>
            <a:endParaRPr lang="en-US" sz="2000" b="1" dirty="0">
              <a:latin typeface="BBwegotthis" panose="02000603000000000000" pitchFamily="2" charset="0"/>
              <a:ea typeface="BBwegotthis" panose="02000603000000000000" pitchFamily="2" charset="0"/>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545" y="-456347"/>
            <a:ext cx="8264909" cy="1450757"/>
          </a:xfrm>
        </p:spPr>
        <p:txBody>
          <a:bodyPr/>
          <a:lstStyle/>
          <a:p>
            <a:r>
              <a:rPr lang="en-US" b="1" dirty="0">
                <a:latin typeface="Comic Sans MS" panose="030F0702030302020204" pitchFamily="66" charset="0"/>
                <a:ea typeface="BBhotmessexpress" panose="02000603000000000000" pitchFamily="2" charset="0"/>
              </a:rPr>
              <a:t>Science &amp; Social Studies</a:t>
            </a:r>
          </a:p>
        </p:txBody>
      </p:sp>
      <p:sp>
        <p:nvSpPr>
          <p:cNvPr id="3" name="Content Placeholder 2"/>
          <p:cNvSpPr>
            <a:spLocks noGrp="1"/>
          </p:cNvSpPr>
          <p:nvPr>
            <p:ph idx="1"/>
          </p:nvPr>
        </p:nvSpPr>
        <p:spPr>
          <a:xfrm>
            <a:off x="254091" y="1840230"/>
            <a:ext cx="8353936" cy="4023360"/>
          </a:xfrm>
        </p:spPr>
        <p:txBody>
          <a:bodyPr>
            <a:normAutofit fontScale="92500" lnSpcReduction="10000"/>
          </a:bodyPr>
          <a:lstStyle/>
          <a:p>
            <a:pPr algn="ctr">
              <a:buNone/>
            </a:pPr>
            <a:r>
              <a:rPr lang="en-US" dirty="0"/>
              <a:t> </a:t>
            </a:r>
          </a:p>
          <a:p>
            <a:pPr algn="ctr">
              <a:buNone/>
            </a:pPr>
            <a:endParaRPr lang="en-US" sz="1800" dirty="0">
              <a:latin typeface="Tempus Sans ITC" pitchFamily="82" charset="0"/>
            </a:endParaRPr>
          </a:p>
          <a:p>
            <a:pPr>
              <a:buFont typeface="Wingdings" panose="05000000000000000000" pitchFamily="2" charset="2"/>
              <a:buChar char="q"/>
            </a:pPr>
            <a:r>
              <a:rPr lang="en-US" sz="2800" dirty="0">
                <a:latin typeface="Comic Sans MS" panose="030F0702030302020204" pitchFamily="66" charset="0"/>
                <a:ea typeface="BBwegotthis" panose="02000603000000000000" pitchFamily="2" charset="0"/>
              </a:rPr>
              <a:t>Tasks will be completed during the At-Home-Learning part of the day.</a:t>
            </a:r>
          </a:p>
          <a:p>
            <a:pPr marL="0" indent="0">
              <a:buNone/>
            </a:pPr>
            <a:endParaRPr lang="en-US" sz="2800" dirty="0">
              <a:latin typeface="Comic Sans MS" panose="030F0702030302020204" pitchFamily="66" charset="0"/>
              <a:ea typeface="BBwegotthis" panose="02000603000000000000" pitchFamily="2" charset="0"/>
            </a:endParaRPr>
          </a:p>
          <a:p>
            <a:pPr>
              <a:buFont typeface="Wingdings" panose="05000000000000000000" pitchFamily="2" charset="2"/>
              <a:buChar char="q"/>
            </a:pPr>
            <a:r>
              <a:rPr lang="en-US" sz="2800" dirty="0">
                <a:latin typeface="Comic Sans MS" panose="030F0702030302020204" pitchFamily="66" charset="0"/>
                <a:ea typeface="BBwegotthis" panose="02000603000000000000" pitchFamily="2" charset="0"/>
              </a:rPr>
              <a:t>Freckle and Buzz will be used to assign student work.</a:t>
            </a:r>
          </a:p>
          <a:p>
            <a:pPr marL="0" indent="0">
              <a:buNone/>
            </a:pPr>
            <a:endParaRPr lang="en-US" sz="2800" dirty="0">
              <a:latin typeface="Comic Sans MS" panose="030F0702030302020204" pitchFamily="66" charset="0"/>
              <a:ea typeface="BBwegotthis" panose="02000603000000000000" pitchFamily="2" charset="0"/>
            </a:endParaRPr>
          </a:p>
          <a:p>
            <a:pPr>
              <a:buFont typeface="Wingdings" panose="05000000000000000000" pitchFamily="2" charset="2"/>
              <a:buChar char="q"/>
            </a:pPr>
            <a:r>
              <a:rPr lang="en-US" sz="2800" dirty="0">
                <a:latin typeface="Comic Sans MS" panose="030F0702030302020204" pitchFamily="66" charset="0"/>
                <a:ea typeface="BBwegotthis" panose="02000603000000000000" pitchFamily="2" charset="0"/>
              </a:rPr>
              <a:t>More details coming soon!!</a:t>
            </a:r>
            <a:endParaRPr lang="en-US" sz="2800" dirty="0">
              <a:latin typeface="Comic Sans MS" panose="030F0702030302020204" pitchFamily="66" charset="0"/>
            </a:endParaRPr>
          </a:p>
          <a:p>
            <a:pPr>
              <a:buNone/>
            </a:pPr>
            <a:endParaRPr lang="en-US" dirty="0"/>
          </a:p>
        </p:txBody>
      </p:sp>
      <p:pic>
        <p:nvPicPr>
          <p:cNvPr id="3075" name="Picture 3" descr="C:\Documents and Settings\aldenl\Local Settings\Temporary Internet Files\Content.IE5\3LTLB6JJ\MC900287501[1].wmf"/>
          <p:cNvPicPr>
            <a:picLocks noChangeAspect="1" noChangeArrowheads="1"/>
          </p:cNvPicPr>
          <p:nvPr/>
        </p:nvPicPr>
        <p:blipFill>
          <a:blip r:embed="rId2" cstate="print"/>
          <a:srcRect/>
          <a:stretch>
            <a:fillRect/>
          </a:stretch>
        </p:blipFill>
        <p:spPr bwMode="auto">
          <a:xfrm>
            <a:off x="208668" y="64632"/>
            <a:ext cx="1636180" cy="2458755"/>
          </a:xfrm>
          <a:prstGeom prst="rect">
            <a:avLst/>
          </a:prstGeom>
          <a:noFill/>
        </p:spPr>
      </p:pic>
      <p:pic>
        <p:nvPicPr>
          <p:cNvPr id="5" name="Picture 4" descr="A close up of a sign&#10;&#10;Description automatically generated">
            <a:extLst>
              <a:ext uri="{FF2B5EF4-FFF2-40B4-BE49-F238E27FC236}">
                <a16:creationId xmlns:a16="http://schemas.microsoft.com/office/drawing/2014/main" id="{B5F01215-8E49-4EB6-80F3-3CB2FB172D9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15000" y="4310708"/>
            <a:ext cx="1905000" cy="1905000"/>
          </a:xfrm>
          <a:prstGeom prst="rect">
            <a:avLst/>
          </a:prstGeom>
        </p:spPr>
      </p:pic>
      <p:pic>
        <p:nvPicPr>
          <p:cNvPr id="8" name="Picture 7" descr="A picture containing lamp, drawing&#10;&#10;Description automatically generated">
            <a:extLst>
              <a:ext uri="{FF2B5EF4-FFF2-40B4-BE49-F238E27FC236}">
                <a16:creationId xmlns:a16="http://schemas.microsoft.com/office/drawing/2014/main" id="{9FD5211E-1871-4C9F-87CE-FDC4A16112F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880852" y="884133"/>
            <a:ext cx="1434348" cy="1639254"/>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ea typeface="BBhotmessexpress" panose="02000603000000000000" pitchFamily="2" charset="0"/>
              </a:rPr>
              <a:t>Cursive and Typing</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a:solidFill>
                  <a:schemeClr val="tx1"/>
                </a:solidFill>
                <a:latin typeface="Comic Sans MS" panose="030F0702030302020204" pitchFamily="66" charset="0"/>
                <a:ea typeface="BBwegotthis" panose="02000603000000000000" pitchFamily="2" charset="0"/>
              </a:rPr>
              <a:t>We do learn cursive in third grade!  The goal for every student is to learn how to write his or her </a:t>
            </a:r>
            <a:r>
              <a:rPr lang="en-US" sz="2800" dirty="0">
                <a:solidFill>
                  <a:schemeClr val="tx1"/>
                </a:solidFill>
                <a:latin typeface="Comic Sans MS" panose="030F0702030302020204" pitchFamily="66" charset="0"/>
                <a:ea typeface="BBsmilesformiles" panose="02000603000000000000" pitchFamily="2" charset="0"/>
              </a:rPr>
              <a:t>signature</a:t>
            </a:r>
            <a:r>
              <a:rPr lang="en-US" sz="2800" dirty="0">
                <a:solidFill>
                  <a:schemeClr val="tx1"/>
                </a:solidFill>
                <a:latin typeface="Comic Sans MS" panose="030F0702030302020204" pitchFamily="66" charset="0"/>
                <a:ea typeface="BBwegotthis" panose="02000603000000000000" pitchFamily="2" charset="0"/>
              </a:rPr>
              <a:t> </a:t>
            </a:r>
            <a:r>
              <a:rPr lang="en-US" sz="2800" dirty="0">
                <a:solidFill>
                  <a:schemeClr val="tx1"/>
                </a:solidFill>
                <a:latin typeface="Comic Sans MS" panose="030F0702030302020204" pitchFamily="66" charset="0"/>
                <a:ea typeface="BBwegotthis" panose="02000603000000000000" pitchFamily="2" charset="0"/>
                <a:sym typeface="Wingdings" panose="05000000000000000000" pitchFamily="2" charset="2"/>
              </a:rPr>
              <a:t>.</a:t>
            </a:r>
          </a:p>
          <a:p>
            <a:pPr>
              <a:buFont typeface="Wingdings" panose="05000000000000000000" pitchFamily="2" charset="2"/>
              <a:buChar char="q"/>
            </a:pPr>
            <a:r>
              <a:rPr lang="en-US" sz="2800" dirty="0">
                <a:solidFill>
                  <a:schemeClr val="tx1"/>
                </a:solidFill>
                <a:latin typeface="Comic Sans MS" panose="030F0702030302020204" pitchFamily="66" charset="0"/>
                <a:ea typeface="BBwegotthis" panose="02000603000000000000" pitchFamily="2" charset="0"/>
                <a:sym typeface="Wingdings" panose="05000000000000000000" pitchFamily="2" charset="2"/>
              </a:rPr>
              <a:t>We also have a new typing program called typingclub.com!</a:t>
            </a:r>
            <a:endParaRPr lang="en-US" sz="2800" dirty="0">
              <a:solidFill>
                <a:schemeClr val="tx1"/>
              </a:solidFill>
              <a:latin typeface="Comic Sans MS" panose="030F0702030302020204" pitchFamily="66" charset="0"/>
              <a:ea typeface="BBwegotthis" panose="02000603000000000000" pitchFamily="2" charset="0"/>
            </a:endParaRPr>
          </a:p>
        </p:txBody>
      </p:sp>
      <p:pic>
        <p:nvPicPr>
          <p:cNvPr id="8" name="Picture 7" descr="A picture containing keyboard, computer, drawing&#10;&#10;Description automatically generated">
            <a:extLst>
              <a:ext uri="{FF2B5EF4-FFF2-40B4-BE49-F238E27FC236}">
                <a16:creationId xmlns:a16="http://schemas.microsoft.com/office/drawing/2014/main" id="{D8979EDF-B322-49E4-BCAA-E53DC367CE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 y="4038600"/>
            <a:ext cx="2557463" cy="2126008"/>
          </a:xfrm>
          <a:prstGeom prst="rect">
            <a:avLst/>
          </a:prstGeom>
        </p:spPr>
      </p:pic>
      <p:pic>
        <p:nvPicPr>
          <p:cNvPr id="11" name="Picture 10" descr="A close up of a piece of paper&#10;&#10;Description automatically generated">
            <a:extLst>
              <a:ext uri="{FF2B5EF4-FFF2-40B4-BE49-F238E27FC236}">
                <a16:creationId xmlns:a16="http://schemas.microsoft.com/office/drawing/2014/main" id="{2A3C5A20-BA1E-4455-B12F-0DFCA292475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44909" y="3738866"/>
            <a:ext cx="3264059" cy="2130228"/>
          </a:xfrm>
          <a:prstGeom prst="rect">
            <a:avLst/>
          </a:prstGeom>
        </p:spPr>
      </p:pic>
    </p:spTree>
    <p:extLst>
      <p:ext uri="{BB962C8B-B14F-4D97-AF65-F5344CB8AC3E}">
        <p14:creationId xmlns:p14="http://schemas.microsoft.com/office/powerpoint/2010/main" val="370555748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mic Sans MS" panose="030F0702030302020204" pitchFamily="66" charset="0"/>
                <a:ea typeface="BBhotmessexpress" panose="02000603000000000000" pitchFamily="2" charset="0"/>
              </a:rPr>
              <a:t>Homework</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pPr>
              <a:buFont typeface="Wingdings" panose="05000000000000000000" pitchFamily="2" charset="2"/>
              <a:buChar char="q"/>
            </a:pPr>
            <a:r>
              <a:rPr lang="en-US" sz="2400" b="1" dirty="0">
                <a:latin typeface="Comic Sans MS" panose="030F0702030302020204" pitchFamily="66" charset="0"/>
                <a:ea typeface="BBwegotthis" panose="02000603000000000000" pitchFamily="2" charset="0"/>
              </a:rPr>
              <a:t>Handbook Guidelines = 30 minutes</a:t>
            </a:r>
          </a:p>
          <a:p>
            <a:pPr>
              <a:buFont typeface="Wingdings" panose="05000000000000000000" pitchFamily="2" charset="2"/>
              <a:buChar char="q"/>
            </a:pPr>
            <a:r>
              <a:rPr lang="en-US" sz="2400" b="1" dirty="0">
                <a:latin typeface="Comic Sans MS" panose="030F0702030302020204" pitchFamily="66" charset="0"/>
                <a:ea typeface="BBwegotthis" panose="02000603000000000000" pitchFamily="2" charset="0"/>
              </a:rPr>
              <a:t>15-20 minutes of independent/shared reading per night</a:t>
            </a:r>
          </a:p>
          <a:p>
            <a:pPr>
              <a:buFont typeface="Wingdings" panose="05000000000000000000" pitchFamily="2" charset="2"/>
              <a:buChar char="q"/>
            </a:pPr>
            <a:r>
              <a:rPr lang="en-US" sz="2400" b="1" dirty="0">
                <a:latin typeface="Comic Sans MS" panose="030F0702030302020204" pitchFamily="66" charset="0"/>
                <a:ea typeface="BBwegotthis" panose="02000603000000000000" pitchFamily="2" charset="0"/>
              </a:rPr>
              <a:t>Math fact fluency games each week or                 Word Work for 10 minutes</a:t>
            </a:r>
          </a:p>
        </p:txBody>
      </p:sp>
      <p:pic>
        <p:nvPicPr>
          <p:cNvPr id="2053" name="Picture 5" descr="http://ozgekaraoglu.edublogs.org/files/2011/02/homework-cartoon-005-2diqumi.gif"/>
          <p:cNvPicPr>
            <a:picLocks noChangeAspect="1" noChangeArrowheads="1"/>
          </p:cNvPicPr>
          <p:nvPr/>
        </p:nvPicPr>
        <p:blipFill>
          <a:blip r:embed="rId2" cstate="print"/>
          <a:srcRect/>
          <a:stretch>
            <a:fillRect/>
          </a:stretch>
        </p:blipFill>
        <p:spPr bwMode="auto">
          <a:xfrm>
            <a:off x="4724400" y="457200"/>
            <a:ext cx="3852332" cy="2667000"/>
          </a:xfrm>
          <a:prstGeom prst="rect">
            <a:avLst/>
          </a:prstGeom>
          <a:noFill/>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4A954F-D044-4297-A57B-635959434DD9}"/>
              </a:ext>
            </a:extLst>
          </p:cNvPr>
          <p:cNvSpPr/>
          <p:nvPr/>
        </p:nvSpPr>
        <p:spPr>
          <a:xfrm>
            <a:off x="381000" y="224135"/>
            <a:ext cx="4724370" cy="92333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eaLnBrk="1" hangingPunct="1">
              <a:defRPr/>
            </a:pPr>
            <a:r>
              <a:rPr lang="en-US" sz="5400" b="1" dirty="0">
                <a:ln/>
                <a:solidFill>
                  <a:schemeClr val="accent3"/>
                </a:solidFill>
              </a:rPr>
              <a:t>The Power of </a:t>
            </a:r>
          </a:p>
        </p:txBody>
      </p:sp>
      <p:sp>
        <p:nvSpPr>
          <p:cNvPr id="3" name="Rectangle 2">
            <a:extLst>
              <a:ext uri="{FF2B5EF4-FFF2-40B4-BE49-F238E27FC236}">
                <a16:creationId xmlns:a16="http://schemas.microsoft.com/office/drawing/2014/main" id="{92990EF6-5F34-40DE-A985-C8D568EFE814}"/>
              </a:ext>
            </a:extLst>
          </p:cNvPr>
          <p:cNvSpPr/>
          <p:nvPr/>
        </p:nvSpPr>
        <p:spPr>
          <a:xfrm>
            <a:off x="4953000" y="224135"/>
            <a:ext cx="1762022" cy="923330"/>
          </a:xfrm>
          <a:prstGeom prst="rect">
            <a:avLst/>
          </a:prstGeom>
          <a:solidFill>
            <a:schemeClr val="accent2"/>
          </a:solidFill>
        </p:spPr>
        <p:txBody>
          <a:bodyPr wrap="none">
            <a:spAutoFit/>
          </a:bodyPr>
          <a:lstStyle/>
          <a:p>
            <a:pPr algn="ctr" eaLnBrk="1" hangingPunct="1">
              <a:defRPr/>
            </a:pPr>
            <a:r>
              <a:rPr lang="en-US" sz="54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YET!</a:t>
            </a:r>
          </a:p>
        </p:txBody>
      </p:sp>
      <p:sp>
        <p:nvSpPr>
          <p:cNvPr id="24580" name="TextBox 4">
            <a:extLst>
              <a:ext uri="{FF2B5EF4-FFF2-40B4-BE49-F238E27FC236}">
                <a16:creationId xmlns:a16="http://schemas.microsoft.com/office/drawing/2014/main" id="{0FF98F9C-7C58-468B-B007-4C2FB04FE441}"/>
              </a:ext>
            </a:extLst>
          </p:cNvPr>
          <p:cNvSpPr txBox="1">
            <a:spLocks noChangeArrowheads="1"/>
          </p:cNvSpPr>
          <p:nvPr/>
        </p:nvSpPr>
        <p:spPr bwMode="auto">
          <a:xfrm>
            <a:off x="533400" y="1295400"/>
            <a:ext cx="7848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We are here to learn.  Don’t feel discouraged when you come across something that is hard.  Learning is a “messy” business.                                  We make mistakes, but </a:t>
            </a:r>
            <a:r>
              <a:rPr lang="en-US" altLang="en-US" b="1" dirty="0">
                <a:solidFill>
                  <a:srgbClr val="7030A0"/>
                </a:solidFill>
              </a:rPr>
              <a:t>we don’t give up</a:t>
            </a:r>
            <a:r>
              <a:rPr lang="en-US" altLang="en-US" dirty="0"/>
              <a:t>! </a:t>
            </a:r>
          </a:p>
          <a:p>
            <a:pPr eaLnBrk="1" hangingPunct="1"/>
            <a:endParaRPr lang="en-US" altLang="en-US" dirty="0"/>
          </a:p>
          <a:p>
            <a:pPr eaLnBrk="1" hangingPunct="1"/>
            <a:r>
              <a:rPr lang="en-US" altLang="en-US" dirty="0"/>
              <a:t>I CAN’T do this!	       Change your MINDSET              I can’t do this…</a:t>
            </a:r>
            <a:r>
              <a:rPr lang="en-US" altLang="en-US" b="1" dirty="0">
                <a:solidFill>
                  <a:srgbClr val="7030A0"/>
                </a:solidFill>
              </a:rPr>
              <a:t>YET</a:t>
            </a:r>
            <a:r>
              <a:rPr lang="en-US" altLang="en-US" dirty="0"/>
              <a:t>!</a:t>
            </a:r>
          </a:p>
          <a:p>
            <a:pPr eaLnBrk="1" hangingPunct="1"/>
            <a:r>
              <a:rPr lang="en-US" altLang="en-US" dirty="0"/>
              <a:t>						I’ll give it my best try! </a:t>
            </a:r>
          </a:p>
        </p:txBody>
      </p:sp>
      <p:pic>
        <p:nvPicPr>
          <p:cNvPr id="24581" name="Picture 5" descr="try not to whine... much.: February 2011">
            <a:extLst>
              <a:ext uri="{FF2B5EF4-FFF2-40B4-BE49-F238E27FC236}">
                <a16:creationId xmlns:a16="http://schemas.microsoft.com/office/drawing/2014/main" id="{ACB975ED-A333-4AE4-9F34-ED32D251F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 y="2730500"/>
            <a:ext cx="242728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a:extLst>
              <a:ext uri="{FF2B5EF4-FFF2-40B4-BE49-F238E27FC236}">
                <a16:creationId xmlns:a16="http://schemas.microsoft.com/office/drawing/2014/main" id="{EB7D12FC-590A-4C67-B3B0-7A94DDAA4910}"/>
              </a:ext>
            </a:extLst>
          </p:cNvPr>
          <p:cNvSpPr/>
          <p:nvPr/>
        </p:nvSpPr>
        <p:spPr>
          <a:xfrm>
            <a:off x="2633663" y="3640138"/>
            <a:ext cx="3200400" cy="352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4583" name="Picture 7" descr="Thumbs up on the new meds">
            <a:extLst>
              <a:ext uri="{FF2B5EF4-FFF2-40B4-BE49-F238E27FC236}">
                <a16:creationId xmlns:a16="http://schemas.microsoft.com/office/drawing/2014/main" id="{5EDB77ED-0DCF-477D-815B-31A59248FE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4063" y="3049588"/>
            <a:ext cx="27892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D769-BFFB-4C63-B236-576BF3B22A85}"/>
              </a:ext>
            </a:extLst>
          </p:cNvPr>
          <p:cNvSpPr>
            <a:spLocks noGrp="1"/>
          </p:cNvSpPr>
          <p:nvPr>
            <p:ph type="title"/>
          </p:nvPr>
        </p:nvSpPr>
        <p:spPr/>
        <p:txBody>
          <a:bodyPr>
            <a:normAutofit fontScale="90000"/>
          </a:bodyPr>
          <a:lstStyle/>
          <a:p>
            <a:pPr algn="ctr"/>
            <a:r>
              <a:rPr lang="en-US" sz="3200" b="1" dirty="0">
                <a:latin typeface="Comic Sans MS" panose="030F0702030302020204" pitchFamily="66" charset="0"/>
                <a:ea typeface="BBwegotthis" panose="02000603000000000000" pitchFamily="2" charset="0"/>
              </a:rPr>
              <a:t>Visit our class website often for updates:</a:t>
            </a:r>
            <a:br>
              <a:rPr lang="en-US" sz="3200" b="1" dirty="0">
                <a:latin typeface="Comic Sans MS" panose="030F0702030302020204" pitchFamily="66" charset="0"/>
                <a:ea typeface="BBwegotthis" panose="02000603000000000000" pitchFamily="2" charset="0"/>
              </a:rPr>
            </a:br>
            <a:r>
              <a:rPr lang="en-US" sz="3200" dirty="0">
                <a:latin typeface="Comic Sans MS" panose="030F0702030302020204" pitchFamily="66" charset="0"/>
                <a:hlinkClick r:id="rId2"/>
              </a:rPr>
              <a:t>https://mrb210.weebly.com/</a:t>
            </a:r>
            <a:br>
              <a:rPr lang="en-US" sz="3200" b="1" dirty="0">
                <a:latin typeface="Comic Sans MS" panose="030F0702030302020204" pitchFamily="66" charset="0"/>
                <a:ea typeface="BBwegotthis" panose="02000603000000000000" pitchFamily="2" charset="0"/>
              </a:rPr>
            </a:br>
            <a:endParaRPr lang="en-US" sz="3200" b="1" dirty="0">
              <a:latin typeface="Comic Sans MS" panose="030F0702030302020204" pitchFamily="66" charset="0"/>
            </a:endParaRPr>
          </a:p>
        </p:txBody>
      </p:sp>
      <p:sp>
        <p:nvSpPr>
          <p:cNvPr id="8" name="TextBox 7">
            <a:extLst>
              <a:ext uri="{FF2B5EF4-FFF2-40B4-BE49-F238E27FC236}">
                <a16:creationId xmlns:a16="http://schemas.microsoft.com/office/drawing/2014/main" id="{50AFD384-DDEA-4EB4-87F7-0540EE607E5C}"/>
              </a:ext>
            </a:extLst>
          </p:cNvPr>
          <p:cNvSpPr txBox="1"/>
          <p:nvPr/>
        </p:nvSpPr>
        <p:spPr>
          <a:xfrm>
            <a:off x="533400" y="5029200"/>
            <a:ext cx="4572000" cy="646331"/>
          </a:xfrm>
          <a:prstGeom prst="rect">
            <a:avLst/>
          </a:prstGeom>
          <a:noFill/>
        </p:spPr>
        <p:txBody>
          <a:bodyPr wrap="square" rtlCol="0">
            <a:spAutoFit/>
          </a:bodyPr>
          <a:lstStyle/>
          <a:p>
            <a:r>
              <a:rPr lang="en-US" dirty="0">
                <a:latin typeface="Comic Sans MS" panose="030F0702030302020204" pitchFamily="66" charset="0"/>
                <a:ea typeface="BBwegotthis" panose="02000603000000000000" pitchFamily="2" charset="0"/>
              </a:rPr>
              <a:t>Email me with any questions or concerns to beckensteinb@foxborough.k12.ma.us</a:t>
            </a:r>
          </a:p>
        </p:txBody>
      </p:sp>
      <p:pic>
        <p:nvPicPr>
          <p:cNvPr id="7" name="Picture 6">
            <a:extLst>
              <a:ext uri="{FF2B5EF4-FFF2-40B4-BE49-F238E27FC236}">
                <a16:creationId xmlns:a16="http://schemas.microsoft.com/office/drawing/2014/main" id="{10FEE24A-0207-4B13-9C0E-00F0217FF223}"/>
              </a:ext>
            </a:extLst>
          </p:cNvPr>
          <p:cNvPicPr/>
          <p:nvPr/>
        </p:nvPicPr>
        <p:blipFill>
          <a:blip r:embed="rId3">
            <a:extLst>
              <a:ext uri="{28A0092B-C50C-407E-A947-70E740481C1C}">
                <a14:useLocalDpi xmlns:a14="http://schemas.microsoft.com/office/drawing/2010/main" val="0"/>
              </a:ext>
            </a:extLst>
          </a:blip>
          <a:stretch>
            <a:fillRect/>
          </a:stretch>
        </p:blipFill>
        <p:spPr>
          <a:xfrm>
            <a:off x="5715000" y="1371600"/>
            <a:ext cx="3124200" cy="4953000"/>
          </a:xfrm>
          <a:prstGeom prst="rect">
            <a:avLst/>
          </a:prstGeom>
        </p:spPr>
      </p:pic>
    </p:spTree>
    <p:extLst>
      <p:ext uri="{BB962C8B-B14F-4D97-AF65-F5344CB8AC3E}">
        <p14:creationId xmlns:p14="http://schemas.microsoft.com/office/powerpoint/2010/main" val="271841980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0C3E3E-505F-46B8-A581-8DD0CD7FE008}"/>
              </a:ext>
            </a:extLst>
          </p:cNvPr>
          <p:cNvPicPr/>
          <p:nvPr/>
        </p:nvPicPr>
        <p:blipFill>
          <a:blip r:embed="rId2">
            <a:extLst>
              <a:ext uri="{28A0092B-C50C-407E-A947-70E740481C1C}">
                <a14:useLocalDpi xmlns:a14="http://schemas.microsoft.com/office/drawing/2010/main" val="0"/>
              </a:ext>
            </a:extLst>
          </a:blip>
          <a:stretch>
            <a:fillRect/>
          </a:stretch>
        </p:blipFill>
        <p:spPr>
          <a:xfrm>
            <a:off x="-228600" y="152400"/>
            <a:ext cx="6135310" cy="6135310"/>
          </a:xfrm>
          <a:prstGeom prst="rect">
            <a:avLst/>
          </a:prstGeom>
        </p:spPr>
      </p:pic>
      <p:sp>
        <p:nvSpPr>
          <p:cNvPr id="3" name="TextBox 2">
            <a:extLst>
              <a:ext uri="{FF2B5EF4-FFF2-40B4-BE49-F238E27FC236}">
                <a16:creationId xmlns:a16="http://schemas.microsoft.com/office/drawing/2014/main" id="{E3850B9E-9655-406E-A67D-647B1A323C4F}"/>
              </a:ext>
            </a:extLst>
          </p:cNvPr>
          <p:cNvSpPr txBox="1"/>
          <p:nvPr/>
        </p:nvSpPr>
        <p:spPr>
          <a:xfrm>
            <a:off x="6019800" y="381000"/>
            <a:ext cx="2209800" cy="1384995"/>
          </a:xfrm>
          <a:prstGeom prst="rect">
            <a:avLst/>
          </a:prstGeom>
          <a:noFill/>
        </p:spPr>
        <p:txBody>
          <a:bodyPr wrap="square" rtlCol="0">
            <a:spAutoFit/>
          </a:bodyPr>
          <a:lstStyle/>
          <a:p>
            <a:pPr algn="ctr"/>
            <a:r>
              <a:rPr lang="en-US" sz="2800" dirty="0">
                <a:latin typeface="Algerian" panose="04020705040A02060702" pitchFamily="82" charset="0"/>
              </a:rPr>
              <a:t>Our Classroom Motto!</a:t>
            </a:r>
          </a:p>
        </p:txBody>
      </p:sp>
      <p:pic>
        <p:nvPicPr>
          <p:cNvPr id="4" name="Picture 3">
            <a:extLst>
              <a:ext uri="{FF2B5EF4-FFF2-40B4-BE49-F238E27FC236}">
                <a16:creationId xmlns:a16="http://schemas.microsoft.com/office/drawing/2014/main" id="{0C591ADC-91A3-40B3-800D-A9FB5C1140EB}"/>
              </a:ext>
            </a:extLst>
          </p:cNvPr>
          <p:cNvPicPr/>
          <p:nvPr/>
        </p:nvPicPr>
        <p:blipFill>
          <a:blip r:embed="rId3"/>
          <a:stretch>
            <a:fillRect/>
          </a:stretch>
        </p:blipFill>
        <p:spPr>
          <a:xfrm>
            <a:off x="6035040" y="2362200"/>
            <a:ext cx="2675890" cy="3925510"/>
          </a:xfrm>
          <a:prstGeom prst="rect">
            <a:avLst/>
          </a:prstGeom>
        </p:spPr>
      </p:pic>
    </p:spTree>
    <p:extLst>
      <p:ext uri="{BB962C8B-B14F-4D97-AF65-F5344CB8AC3E}">
        <p14:creationId xmlns:p14="http://schemas.microsoft.com/office/powerpoint/2010/main" val="12528990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473F2DFA-DC29-42F8-9ABA-9E2B40FDA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063" y="1330325"/>
            <a:ext cx="2727325"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a:extLst>
              <a:ext uri="{FF2B5EF4-FFF2-40B4-BE49-F238E27FC236}">
                <a16:creationId xmlns:a16="http://schemas.microsoft.com/office/drawing/2014/main" id="{1FCC192D-708F-4D96-AC26-BE0E3533F8DB}"/>
              </a:ext>
            </a:extLst>
          </p:cNvPr>
          <p:cNvSpPr txBox="1">
            <a:spLocks noChangeArrowheads="1"/>
          </p:cNvSpPr>
          <p:nvPr/>
        </p:nvSpPr>
        <p:spPr bwMode="auto">
          <a:xfrm>
            <a:off x="5943600" y="746125"/>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a:latin typeface="Algerian" panose="04020705040A02060702" pitchFamily="82" charset="0"/>
              </a:rPr>
              <a:t>Fluffy</a:t>
            </a:r>
          </a:p>
        </p:txBody>
      </p:sp>
      <p:sp>
        <p:nvSpPr>
          <p:cNvPr id="7172" name="TextBox 7">
            <a:extLst>
              <a:ext uri="{FF2B5EF4-FFF2-40B4-BE49-F238E27FC236}">
                <a16:creationId xmlns:a16="http://schemas.microsoft.com/office/drawing/2014/main" id="{D1BE5F80-0CC0-4504-84F9-5BC6700519F0}"/>
              </a:ext>
            </a:extLst>
          </p:cNvPr>
          <p:cNvSpPr txBox="1">
            <a:spLocks noChangeArrowheads="1"/>
          </p:cNvSpPr>
          <p:nvPr/>
        </p:nvSpPr>
        <p:spPr bwMode="auto">
          <a:xfrm>
            <a:off x="-195263" y="769938"/>
            <a:ext cx="381000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a:latin typeface="Algerian" panose="04020705040A02060702" pitchFamily="82" charset="0"/>
              </a:rPr>
              <a:t>David</a:t>
            </a:r>
          </a:p>
        </p:txBody>
      </p:sp>
      <p:pic>
        <p:nvPicPr>
          <p:cNvPr id="7173" name="Picture 1" descr="165_1.JPG">
            <a:extLst>
              <a:ext uri="{FF2B5EF4-FFF2-40B4-BE49-F238E27FC236}">
                <a16:creationId xmlns:a16="http://schemas.microsoft.com/office/drawing/2014/main" id="{CCC19781-46E4-4DE7-A2EF-763ED4FC5A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7663" y="1473504"/>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EAE0347-5AF7-40B4-B59E-D8A785DB5251}"/>
              </a:ext>
            </a:extLst>
          </p:cNvPr>
          <p:cNvSpPr/>
          <p:nvPr/>
        </p:nvSpPr>
        <p:spPr>
          <a:xfrm>
            <a:off x="2864530" y="520011"/>
            <a:ext cx="377058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Welcome!</a:t>
            </a:r>
          </a:p>
        </p:txBody>
      </p:sp>
      <p:pic>
        <p:nvPicPr>
          <p:cNvPr id="7175" name="Picture 1">
            <a:extLst>
              <a:ext uri="{FF2B5EF4-FFF2-40B4-BE49-F238E27FC236}">
                <a16:creationId xmlns:a16="http://schemas.microsoft.com/office/drawing/2014/main" id="{307008B0-3200-4379-B09B-A4DF9D3716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757" y="4152107"/>
            <a:ext cx="3605213"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a:extLst>
              <a:ext uri="{FF2B5EF4-FFF2-40B4-BE49-F238E27FC236}">
                <a16:creationId xmlns:a16="http://schemas.microsoft.com/office/drawing/2014/main" id="{904D4808-DF69-4116-96BA-8F545AF394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693863"/>
            <a:ext cx="2687638"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a:extLst>
              <a:ext uri="{FF2B5EF4-FFF2-40B4-BE49-F238E27FC236}">
                <a16:creationId xmlns:a16="http://schemas.microsoft.com/office/drawing/2014/main" id="{9838C06A-D277-4461-B61B-3CE431440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313" y="4044950"/>
            <a:ext cx="163353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1">
            <a:extLst>
              <a:ext uri="{FF2B5EF4-FFF2-40B4-BE49-F238E27FC236}">
                <a16:creationId xmlns:a16="http://schemas.microsoft.com/office/drawing/2014/main" id="{F4E35CFF-B7F9-42C0-A12D-E85D2441C91B}"/>
              </a:ext>
            </a:extLst>
          </p:cNvPr>
          <p:cNvSpPr txBox="1">
            <a:spLocks noChangeArrowheads="1"/>
          </p:cNvSpPr>
          <p:nvPr/>
        </p:nvSpPr>
        <p:spPr bwMode="auto">
          <a:xfrm>
            <a:off x="381000" y="3132138"/>
            <a:ext cx="62531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endParaRPr lang="en-US" altLang="en-US" sz="1800" dirty="0"/>
          </a:p>
          <a:p>
            <a:pPr eaLnBrk="1" hangingPunct="1">
              <a:spcBef>
                <a:spcPct val="0"/>
              </a:spcBef>
              <a:buClrTx/>
              <a:buFont typeface="Arial" panose="020B0604020202020204" pitchFamily="34" charset="0"/>
              <a:buChar char="•"/>
            </a:pPr>
            <a:r>
              <a:rPr lang="en-US" altLang="en-US" sz="2000" dirty="0"/>
              <a:t>Where a child feels comfortable to take risks.</a:t>
            </a:r>
          </a:p>
          <a:p>
            <a:pPr eaLnBrk="1" hangingPunct="1">
              <a:spcBef>
                <a:spcPct val="0"/>
              </a:spcBef>
              <a:buClrTx/>
              <a:buFont typeface="Arial" panose="020B0604020202020204" pitchFamily="34" charset="0"/>
              <a:buChar char="•"/>
            </a:pPr>
            <a:endParaRPr lang="en-US" altLang="en-US" sz="2000" dirty="0"/>
          </a:p>
          <a:p>
            <a:pPr eaLnBrk="1" hangingPunct="1">
              <a:spcBef>
                <a:spcPct val="0"/>
              </a:spcBef>
              <a:buClrTx/>
              <a:buFont typeface="Arial" panose="020B0604020202020204" pitchFamily="34" charset="0"/>
              <a:buChar char="•"/>
            </a:pPr>
            <a:r>
              <a:rPr lang="en-US" altLang="en-US" sz="2000" dirty="0"/>
              <a:t>We celebrate our mistakes – “Teachable Moments”</a:t>
            </a:r>
          </a:p>
          <a:p>
            <a:pPr eaLnBrk="1" hangingPunct="1">
              <a:spcBef>
                <a:spcPct val="0"/>
              </a:spcBef>
              <a:buClrTx/>
              <a:buFontTx/>
              <a:buNone/>
            </a:pPr>
            <a:endParaRPr lang="en-US" altLang="en-US" sz="2000" dirty="0"/>
          </a:p>
          <a:p>
            <a:pPr eaLnBrk="1" hangingPunct="1">
              <a:spcBef>
                <a:spcPct val="0"/>
              </a:spcBef>
              <a:buClrTx/>
              <a:buFont typeface="Arial" panose="020B0604020202020204" pitchFamily="34" charset="0"/>
              <a:buChar char="•"/>
            </a:pPr>
            <a:r>
              <a:rPr lang="en-US" altLang="en-US" sz="2000" dirty="0"/>
              <a:t>We take the time to share ideas -  </a:t>
            </a:r>
            <a:r>
              <a:rPr lang="en-US" altLang="en-US" sz="2000" i="1" dirty="0"/>
              <a:t>“Turn &amp; Talk”</a:t>
            </a:r>
          </a:p>
          <a:p>
            <a:pPr eaLnBrk="1" hangingPunct="1">
              <a:spcBef>
                <a:spcPct val="0"/>
              </a:spcBef>
              <a:buClrTx/>
              <a:buFont typeface="Arial" panose="020B0604020202020204" pitchFamily="34" charset="0"/>
              <a:buChar char="•"/>
            </a:pPr>
            <a:endParaRPr lang="en-US" altLang="en-US" sz="2000" dirty="0"/>
          </a:p>
        </p:txBody>
      </p:sp>
      <p:pic>
        <p:nvPicPr>
          <p:cNvPr id="8196" name="Picture 5" descr="http://brookeramey.files.wordpress.com/2011/02/friendship-circle-clip-art12.jpg?w=300&amp;h=300">
            <a:extLst>
              <a:ext uri="{FF2B5EF4-FFF2-40B4-BE49-F238E27FC236}">
                <a16:creationId xmlns:a16="http://schemas.microsoft.com/office/drawing/2014/main" id="{44A7B351-7518-4A53-A840-44ED1AB6D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577850"/>
            <a:ext cx="1687512"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52A3BC8-C75A-42F9-BACA-472F499D9F26}"/>
              </a:ext>
            </a:extLst>
          </p:cNvPr>
          <p:cNvSpPr/>
          <p:nvPr/>
        </p:nvSpPr>
        <p:spPr>
          <a:xfrm>
            <a:off x="1453592" y="3029984"/>
            <a:ext cx="4764446" cy="461665"/>
          </a:xfrm>
          <a:prstGeom prst="rect">
            <a:avLst/>
          </a:prstGeom>
          <a:noFill/>
        </p:spPr>
        <p:txBody>
          <a:bodyPr wrap="none">
            <a:spAutoFit/>
          </a:bodyPr>
          <a:lstStyle/>
          <a:p>
            <a:pPr algn="ctr" eaLnBrk="1" fontAlgn="auto" hangingPunct="1">
              <a:spcBef>
                <a:spcPts val="0"/>
              </a:spcBef>
              <a:spcAft>
                <a:spcPts val="0"/>
              </a:spcAft>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What It Looks &amp; Sounds Like</a:t>
            </a:r>
          </a:p>
        </p:txBody>
      </p:sp>
      <p:sp>
        <p:nvSpPr>
          <p:cNvPr id="2" name="Rectangle 1">
            <a:extLst>
              <a:ext uri="{FF2B5EF4-FFF2-40B4-BE49-F238E27FC236}">
                <a16:creationId xmlns:a16="http://schemas.microsoft.com/office/drawing/2014/main" id="{A9D74AAA-0D9C-4863-BCAE-639C6B5AEF07}"/>
              </a:ext>
            </a:extLst>
          </p:cNvPr>
          <p:cNvSpPr/>
          <p:nvPr/>
        </p:nvSpPr>
        <p:spPr>
          <a:xfrm>
            <a:off x="196596" y="2438421"/>
            <a:ext cx="8458200" cy="861774"/>
          </a:xfrm>
          <a:prstGeom prst="rect">
            <a:avLst/>
          </a:prstGeom>
        </p:spPr>
        <p:txBody>
          <a:bodyPr>
            <a:spAutoFit/>
          </a:bodyPr>
          <a:lstStyle/>
          <a:p>
            <a:pPr eaLnBrk="1" hangingPunct="1">
              <a:defRPr/>
            </a:pPr>
            <a:r>
              <a:rPr lang="en-US" altLang="en-US" b="1" dirty="0">
                <a:highlight>
                  <a:srgbClr val="FFFF00"/>
                </a:highlight>
              </a:rPr>
              <a:t>My goal is to create a classroom community where children are </a:t>
            </a:r>
            <a:r>
              <a:rPr lang="en-US" altLang="en-US" sz="3200" b="1" dirty="0">
                <a:highlight>
                  <a:srgbClr val="FFFF00"/>
                </a:highlight>
                <a:latin typeface="Curlz MT" panose="04040404050702020202" pitchFamily="82" charset="0"/>
              </a:rPr>
              <a:t>excited</a:t>
            </a:r>
            <a:r>
              <a:rPr lang="en-US" altLang="en-US" b="1" dirty="0">
                <a:highlight>
                  <a:srgbClr val="FFFF00"/>
                </a:highlight>
              </a:rPr>
              <a:t> to learn!</a:t>
            </a:r>
          </a:p>
        </p:txBody>
      </p:sp>
      <p:sp>
        <p:nvSpPr>
          <p:cNvPr id="8199" name="TextBox 4">
            <a:extLst>
              <a:ext uri="{FF2B5EF4-FFF2-40B4-BE49-F238E27FC236}">
                <a16:creationId xmlns:a16="http://schemas.microsoft.com/office/drawing/2014/main" id="{450FB4B1-EF20-4944-A416-9540D4B380F3}"/>
              </a:ext>
            </a:extLst>
          </p:cNvPr>
          <p:cNvSpPr txBox="1">
            <a:spLocks noChangeArrowheads="1"/>
          </p:cNvSpPr>
          <p:nvPr/>
        </p:nvSpPr>
        <p:spPr bwMode="auto">
          <a:xfrm>
            <a:off x="211138" y="685800"/>
            <a:ext cx="7848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en-US" altLang="en-US" sz="1800" b="1" dirty="0"/>
              <a:t>I have been teaching at the </a:t>
            </a:r>
            <a:r>
              <a:rPr lang="en-US" altLang="en-US" sz="1800" b="1" dirty="0" err="1"/>
              <a:t>Igo</a:t>
            </a:r>
            <a:r>
              <a:rPr lang="en-US" altLang="en-US" sz="1800" b="1" dirty="0"/>
              <a:t> Elementary School since 1997.</a:t>
            </a:r>
          </a:p>
          <a:p>
            <a:pPr eaLnBrk="1" hangingPunct="1">
              <a:spcBef>
                <a:spcPct val="0"/>
              </a:spcBef>
              <a:buClrTx/>
              <a:buFontTx/>
              <a:buNone/>
            </a:pPr>
            <a:endParaRPr lang="en-US" altLang="en-US" sz="1800" b="1" dirty="0"/>
          </a:p>
          <a:p>
            <a:pPr eaLnBrk="1" hangingPunct="1">
              <a:spcBef>
                <a:spcPct val="0"/>
              </a:spcBef>
              <a:buClrTx/>
              <a:buFontTx/>
              <a:buNone/>
            </a:pPr>
            <a:r>
              <a:rPr lang="en-US" altLang="en-US" sz="1800" b="1" dirty="0"/>
              <a:t>Teaching is my </a:t>
            </a:r>
            <a:r>
              <a:rPr lang="en-US" altLang="en-US" sz="1800" b="1" dirty="0">
                <a:solidFill>
                  <a:srgbClr val="FF0000"/>
                </a:solidFill>
                <a:latin typeface="MV Boli" panose="02000500030200090000" pitchFamily="2" charset="0"/>
                <a:ea typeface="MV Boli" panose="02000500030200090000" pitchFamily="2" charset="0"/>
                <a:cs typeface="MV Boli" panose="02000500030200090000" pitchFamily="2" charset="0"/>
              </a:rPr>
              <a:t>PASSION</a:t>
            </a:r>
            <a:r>
              <a:rPr lang="en-US" altLang="en-US" sz="1800" b="1" dirty="0"/>
              <a:t>!</a:t>
            </a:r>
          </a:p>
          <a:p>
            <a:pPr eaLnBrk="1" hangingPunct="1">
              <a:spcBef>
                <a:spcPct val="0"/>
              </a:spcBef>
              <a:buClrTx/>
              <a:buFontTx/>
              <a:buNone/>
            </a:pPr>
            <a:endParaRPr lang="en-US" altLang="en-US" sz="1800" b="1" dirty="0"/>
          </a:p>
          <a:p>
            <a:pPr eaLnBrk="1" hangingPunct="1">
              <a:spcBef>
                <a:spcPct val="0"/>
              </a:spcBef>
              <a:buClrTx/>
              <a:buFontTx/>
              <a:buNone/>
            </a:pPr>
            <a:endParaRPr lang="en-US" altLang="en-US" sz="1800" dirty="0"/>
          </a:p>
        </p:txBody>
      </p:sp>
      <p:pic>
        <p:nvPicPr>
          <p:cNvPr id="8200" name="Picture 3">
            <a:extLst>
              <a:ext uri="{FF2B5EF4-FFF2-40B4-BE49-F238E27FC236}">
                <a16:creationId xmlns:a16="http://schemas.microsoft.com/office/drawing/2014/main" id="{D6CA5DE3-485F-47C5-8218-FE1A42D378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413" y="5133975"/>
            <a:ext cx="127158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7BF7A693-8BC6-462C-8ED7-AC5F461F30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43400"/>
            <a:ext cx="9144000" cy="2025054"/>
          </a:xfrm>
          <a:prstGeom prst="rect">
            <a:avLst/>
          </a:prstGeom>
        </p:spPr>
      </p:pic>
      <p:sp>
        <p:nvSpPr>
          <p:cNvPr id="3" name="TextBox 2">
            <a:extLst>
              <a:ext uri="{FF2B5EF4-FFF2-40B4-BE49-F238E27FC236}">
                <a16:creationId xmlns:a16="http://schemas.microsoft.com/office/drawing/2014/main" id="{B19A8362-2F35-4792-8990-FF2486433256}"/>
              </a:ext>
            </a:extLst>
          </p:cNvPr>
          <p:cNvSpPr txBox="1"/>
          <p:nvPr/>
        </p:nvSpPr>
        <p:spPr>
          <a:xfrm>
            <a:off x="384412" y="489546"/>
            <a:ext cx="8763000" cy="3416320"/>
          </a:xfrm>
          <a:prstGeom prst="rect">
            <a:avLst/>
          </a:prstGeom>
          <a:noFill/>
        </p:spPr>
        <p:txBody>
          <a:bodyPr wrap="square" rtlCol="0">
            <a:spAutoFit/>
          </a:bodyPr>
          <a:lstStyle/>
          <a:p>
            <a:r>
              <a:rPr lang="en-US" sz="7200" dirty="0"/>
              <a:t>Tour Our Classroom!</a:t>
            </a:r>
          </a:p>
          <a:p>
            <a:endParaRPr lang="en-US" sz="2400" dirty="0"/>
          </a:p>
          <a:p>
            <a:endParaRPr lang="en-US" sz="2400" dirty="0"/>
          </a:p>
          <a:p>
            <a:endParaRPr lang="en-US" sz="2400" dirty="0"/>
          </a:p>
          <a:p>
            <a:endParaRPr lang="en-US" sz="2400" dirty="0"/>
          </a:p>
          <a:p>
            <a:endParaRPr lang="en-US" sz="2400" dirty="0"/>
          </a:p>
          <a:p>
            <a:r>
              <a:rPr lang="en-US" sz="2400" dirty="0"/>
              <a:t>Click on the photo below to take a virtual tour of our classroom! </a:t>
            </a:r>
          </a:p>
        </p:txBody>
      </p:sp>
    </p:spTree>
    <p:extLst>
      <p:ext uri="{BB962C8B-B14F-4D97-AF65-F5344CB8AC3E}">
        <p14:creationId xmlns:p14="http://schemas.microsoft.com/office/powerpoint/2010/main" val="303965406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DEA020-C22F-493D-96FD-5A7D8787B960}"/>
              </a:ext>
            </a:extLst>
          </p:cNvPr>
          <p:cNvSpPr>
            <a:spLocks noGrp="1"/>
          </p:cNvSpPr>
          <p:nvPr>
            <p:ph idx="1"/>
          </p:nvPr>
        </p:nvSpPr>
        <p:spPr/>
        <p:txBody>
          <a:bodyPr>
            <a:normAutofit/>
          </a:bodyPr>
          <a:lstStyle/>
          <a:p>
            <a:pPr>
              <a:buFont typeface="Wingdings" panose="05000000000000000000" pitchFamily="2" charset="2"/>
              <a:buChar char="q"/>
            </a:pPr>
            <a:r>
              <a:rPr lang="en-US" dirty="0">
                <a:latin typeface="Comic Sans MS" panose="030F0702030302020204" pitchFamily="66" charset="0"/>
                <a:ea typeface="BBwegotthis" panose="02000603000000000000" pitchFamily="2" charset="0"/>
              </a:rPr>
              <a:t>Students will start the day in class with teacher at </a:t>
            </a:r>
            <a:r>
              <a:rPr lang="en-US" b="1" dirty="0">
                <a:latin typeface="Comic Sans MS" panose="030F0702030302020204" pitchFamily="66" charset="0"/>
                <a:ea typeface="BBwegotthis" panose="02000603000000000000" pitchFamily="2" charset="0"/>
              </a:rPr>
              <a:t>8:45</a:t>
            </a:r>
            <a:r>
              <a:rPr lang="en-US" dirty="0">
                <a:latin typeface="Comic Sans MS" panose="030F0702030302020204" pitchFamily="66" charset="0"/>
                <a:ea typeface="BBwegotthis" panose="02000603000000000000" pitchFamily="2" charset="0"/>
              </a:rPr>
              <a:t>.</a:t>
            </a:r>
          </a:p>
          <a:p>
            <a:pPr>
              <a:buFont typeface="Wingdings" panose="05000000000000000000" pitchFamily="2" charset="2"/>
              <a:buChar char="q"/>
            </a:pPr>
            <a:r>
              <a:rPr lang="en-US" dirty="0">
                <a:latin typeface="Comic Sans MS" panose="030F0702030302020204" pitchFamily="66" charset="0"/>
                <a:ea typeface="BBwegotthis" panose="02000603000000000000" pitchFamily="2" charset="0"/>
              </a:rPr>
              <a:t>Students will receive math and literacy instruction from    8:45-11:15 with a 10 minute nut free snack/mask break.</a:t>
            </a:r>
          </a:p>
          <a:p>
            <a:pPr>
              <a:buFont typeface="Wingdings" panose="05000000000000000000" pitchFamily="2" charset="2"/>
              <a:buChar char="q"/>
            </a:pPr>
            <a:r>
              <a:rPr lang="en-US" dirty="0">
                <a:latin typeface="Comic Sans MS" panose="030F0702030302020204" pitchFamily="66" charset="0"/>
                <a:ea typeface="BBwegotthis" panose="02000603000000000000" pitchFamily="2" charset="0"/>
              </a:rPr>
              <a:t>Students will be dismissed at </a:t>
            </a:r>
            <a:r>
              <a:rPr lang="en-US" b="1" dirty="0">
                <a:latin typeface="Comic Sans MS" panose="030F0702030302020204" pitchFamily="66" charset="0"/>
                <a:ea typeface="BBwegotthis" panose="02000603000000000000" pitchFamily="2" charset="0"/>
              </a:rPr>
              <a:t>11:15. </a:t>
            </a:r>
          </a:p>
          <a:p>
            <a:pPr>
              <a:buFont typeface="Wingdings" panose="05000000000000000000" pitchFamily="2" charset="2"/>
              <a:buChar char="q"/>
            </a:pPr>
            <a:r>
              <a:rPr lang="en-US" dirty="0">
                <a:latin typeface="Comic Sans MS" panose="030F0702030302020204" pitchFamily="66" charset="0"/>
                <a:ea typeface="BBwegotthis" panose="02000603000000000000" pitchFamily="2" charset="0"/>
              </a:rPr>
              <a:t>Students will arrive home for a break/lunch and begin their remote learning at 12:30.</a:t>
            </a:r>
          </a:p>
          <a:p>
            <a:pPr>
              <a:buFont typeface="Wingdings" panose="05000000000000000000" pitchFamily="2" charset="2"/>
              <a:buChar char="q"/>
            </a:pPr>
            <a:r>
              <a:rPr lang="en-US" dirty="0">
                <a:latin typeface="Comic Sans MS" panose="030F0702030302020204" pitchFamily="66" charset="0"/>
                <a:ea typeface="BBwegotthis" panose="02000603000000000000" pitchFamily="2" charset="0"/>
              </a:rPr>
              <a:t>At-Home-learning  will be assigned electronically through </a:t>
            </a:r>
            <a:r>
              <a:rPr lang="en-US" b="1" dirty="0">
                <a:latin typeface="Comic Sans MS" panose="030F0702030302020204" pitchFamily="66" charset="0"/>
                <a:ea typeface="BBwegotthis" panose="02000603000000000000" pitchFamily="2" charset="0"/>
              </a:rPr>
              <a:t>CLEVER</a:t>
            </a:r>
            <a:r>
              <a:rPr lang="en-US" dirty="0">
                <a:latin typeface="Comic Sans MS" panose="030F0702030302020204" pitchFamily="66" charset="0"/>
                <a:ea typeface="BBwegotthis" panose="02000603000000000000" pitchFamily="2" charset="0"/>
              </a:rPr>
              <a:t>, however the first three weeks will be mostly paper and pencil, as we await our new devices.   The AM students will receive their At-Home Learning Schedule on Monday. </a:t>
            </a:r>
          </a:p>
          <a:p>
            <a:endParaRPr lang="en-US" dirty="0"/>
          </a:p>
          <a:p>
            <a:endParaRPr lang="en-US" dirty="0"/>
          </a:p>
        </p:txBody>
      </p:sp>
      <p:sp>
        <p:nvSpPr>
          <p:cNvPr id="4" name="Rectangle 3">
            <a:extLst>
              <a:ext uri="{FF2B5EF4-FFF2-40B4-BE49-F238E27FC236}">
                <a16:creationId xmlns:a16="http://schemas.microsoft.com/office/drawing/2014/main" id="{C98B66DA-65BA-4C17-BBA8-D7A81AB841EF}"/>
              </a:ext>
            </a:extLst>
          </p:cNvPr>
          <p:cNvSpPr/>
          <p:nvPr/>
        </p:nvSpPr>
        <p:spPr>
          <a:xfrm>
            <a:off x="1524000" y="511852"/>
            <a:ext cx="6400800" cy="954107"/>
          </a:xfrm>
          <a:prstGeom prst="rect">
            <a:avLst/>
          </a:prstGeom>
        </p:spPr>
        <p:txBody>
          <a:bodyPr wrap="square">
            <a:spAutoFit/>
          </a:bodyPr>
          <a:lstStyle/>
          <a:p>
            <a:pPr algn="ctr"/>
            <a:r>
              <a:rPr lang="en-US" sz="2800" b="1" dirty="0">
                <a:latin typeface="Comic Sans MS" panose="030F0702030302020204" pitchFamily="66" charset="0"/>
                <a:ea typeface="BBhotmessexpress" panose="02000603000000000000" pitchFamily="2" charset="0"/>
              </a:rPr>
              <a:t>Our Hybrid Model - A.M Cohort</a:t>
            </a:r>
            <a:br>
              <a:rPr lang="en-US" sz="2800" dirty="0">
                <a:latin typeface="Comic Sans MS" panose="030F0702030302020204" pitchFamily="66" charset="0"/>
                <a:ea typeface="BBhotmessexpress" panose="02000603000000000000" pitchFamily="2" charset="0"/>
              </a:rPr>
            </a:br>
            <a:endParaRPr lang="en-US" sz="2800" dirty="0">
              <a:latin typeface="Comic Sans MS" panose="030F0702030302020204" pitchFamily="66" charset="0"/>
              <a:ea typeface="BBhotmessexpress" panose="02000603000000000000" pitchFamily="2" charset="0"/>
            </a:endParaRPr>
          </a:p>
        </p:txBody>
      </p:sp>
    </p:spTree>
    <p:extLst>
      <p:ext uri="{BB962C8B-B14F-4D97-AF65-F5344CB8AC3E}">
        <p14:creationId xmlns:p14="http://schemas.microsoft.com/office/powerpoint/2010/main" val="356016905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F2B2-EE6A-4A03-B475-9325951A66C5}"/>
              </a:ext>
            </a:extLst>
          </p:cNvPr>
          <p:cNvSpPr>
            <a:spLocks noGrp="1"/>
          </p:cNvSpPr>
          <p:nvPr>
            <p:ph type="title"/>
          </p:nvPr>
        </p:nvSpPr>
        <p:spPr/>
        <p:txBody>
          <a:bodyPr>
            <a:normAutofit fontScale="90000"/>
          </a:bodyPr>
          <a:lstStyle/>
          <a:p>
            <a:pPr algn="ctr"/>
            <a:r>
              <a:rPr lang="en-US" sz="4000" b="1" dirty="0">
                <a:latin typeface="Comic Sans MS" panose="030F0702030302020204" pitchFamily="66" charset="0"/>
                <a:ea typeface="BBhotmessexpress" panose="02000603000000000000" pitchFamily="2" charset="0"/>
              </a:rPr>
              <a:t>Our Hybrid Model - P.M Cohort</a:t>
            </a:r>
            <a:br>
              <a:rPr lang="en-US" sz="4000" dirty="0">
                <a:latin typeface="Comic Sans MS" panose="030F0702030302020204" pitchFamily="66" charset="0"/>
                <a:ea typeface="BBhotmessexpress" panose="02000603000000000000" pitchFamily="2" charset="0"/>
              </a:rPr>
            </a:br>
            <a:endParaRPr lang="en-US" sz="4000" dirty="0">
              <a:latin typeface="Comic Sans MS" panose="030F0702030302020204" pitchFamily="66" charset="0"/>
              <a:ea typeface="BBhotmessexpress" panose="02000603000000000000" pitchFamily="2" charset="0"/>
            </a:endParaRPr>
          </a:p>
        </p:txBody>
      </p:sp>
      <p:sp>
        <p:nvSpPr>
          <p:cNvPr id="3" name="Content Placeholder 2">
            <a:extLst>
              <a:ext uri="{FF2B5EF4-FFF2-40B4-BE49-F238E27FC236}">
                <a16:creationId xmlns:a16="http://schemas.microsoft.com/office/drawing/2014/main" id="{D5DEA020-C22F-493D-96FD-5A7D8787B960}"/>
              </a:ext>
            </a:extLst>
          </p:cNvPr>
          <p:cNvSpPr>
            <a:spLocks noGrp="1"/>
          </p:cNvSpPr>
          <p:nvPr>
            <p:ph idx="1"/>
          </p:nvPr>
        </p:nvSpPr>
        <p:spPr>
          <a:xfrm>
            <a:off x="228601" y="1737361"/>
            <a:ext cx="8763000" cy="4511039"/>
          </a:xfrm>
        </p:spPr>
        <p:txBody>
          <a:bodyPr>
            <a:normAutofit/>
          </a:bodyPr>
          <a:lstStyle/>
          <a:p>
            <a:pPr>
              <a:buFont typeface="Wingdings" panose="05000000000000000000" pitchFamily="2" charset="2"/>
              <a:buChar char="q"/>
            </a:pPr>
            <a:r>
              <a:rPr lang="en-US" dirty="0">
                <a:latin typeface="Comic Sans MS" panose="030F0702030302020204" pitchFamily="66" charset="0"/>
                <a:ea typeface="BBwegotthis" panose="02000603000000000000" pitchFamily="2" charset="0"/>
              </a:rPr>
              <a:t>Start the day in class by logging on to </a:t>
            </a:r>
            <a:r>
              <a:rPr lang="en-US" dirty="0" err="1">
                <a:latin typeface="Comic Sans MS" panose="030F0702030302020204" pitchFamily="66" charset="0"/>
                <a:ea typeface="BBwegotthis" panose="02000603000000000000" pitchFamily="2" charset="0"/>
              </a:rPr>
              <a:t>Webex</a:t>
            </a:r>
            <a:r>
              <a:rPr lang="en-US" dirty="0">
                <a:latin typeface="Comic Sans MS" panose="030F0702030302020204" pitchFamily="66" charset="0"/>
                <a:ea typeface="BBwegotthis" panose="02000603000000000000" pitchFamily="2" charset="0"/>
              </a:rPr>
              <a:t> for our morning meeting at 9:00.  Remote students are encouraged to join.</a:t>
            </a:r>
          </a:p>
          <a:p>
            <a:pPr>
              <a:buFont typeface="Wingdings" panose="05000000000000000000" pitchFamily="2" charset="2"/>
              <a:buChar char="q"/>
            </a:pPr>
            <a:r>
              <a:rPr lang="en-US" dirty="0">
                <a:latin typeface="Comic Sans MS" panose="030F0702030302020204" pitchFamily="66" charset="0"/>
                <a:ea typeface="BBwegotthis" panose="02000603000000000000" pitchFamily="2" charset="0"/>
              </a:rPr>
              <a:t>At-Home-Learning part of the day begins after the morning meeting and ends at 11:15. At-Home-learning  will be assigned electronically through </a:t>
            </a:r>
            <a:r>
              <a:rPr lang="en-US" b="1" dirty="0">
                <a:latin typeface="Comic Sans MS" panose="030F0702030302020204" pitchFamily="66" charset="0"/>
                <a:ea typeface="BBwegotthis" panose="02000603000000000000" pitchFamily="2" charset="0"/>
              </a:rPr>
              <a:t>CLEVER</a:t>
            </a:r>
            <a:r>
              <a:rPr lang="en-US" dirty="0">
                <a:latin typeface="Comic Sans MS" panose="030F0702030302020204" pitchFamily="66" charset="0"/>
                <a:ea typeface="BBwegotthis" panose="02000603000000000000" pitchFamily="2" charset="0"/>
              </a:rPr>
              <a:t>, however the first three weeks will be mostly paper and pencil, as we await our new devices.  </a:t>
            </a:r>
          </a:p>
          <a:p>
            <a:pPr>
              <a:buFont typeface="Wingdings" panose="05000000000000000000" pitchFamily="2" charset="2"/>
              <a:buChar char="q"/>
            </a:pPr>
            <a:r>
              <a:rPr lang="en-US" dirty="0">
                <a:latin typeface="Comic Sans MS" panose="030F0702030302020204" pitchFamily="66" charset="0"/>
                <a:ea typeface="BBwegotthis" panose="02000603000000000000" pitchFamily="2" charset="0"/>
              </a:rPr>
              <a:t>The PM students will receive an At-Home-Learning schedule on Friday (so they will be prepared for the next Monday morning).   </a:t>
            </a:r>
          </a:p>
          <a:p>
            <a:pPr>
              <a:buFont typeface="Wingdings" panose="05000000000000000000" pitchFamily="2" charset="2"/>
              <a:buChar char="q"/>
            </a:pPr>
            <a:r>
              <a:rPr lang="en-US" dirty="0">
                <a:latin typeface="Comic Sans MS" panose="030F0702030302020204" pitchFamily="66" charset="0"/>
                <a:ea typeface="BBwegotthis" panose="02000603000000000000" pitchFamily="2" charset="0"/>
              </a:rPr>
              <a:t>Students will have lunch at home and will arrive at school at 12:30</a:t>
            </a:r>
          </a:p>
          <a:p>
            <a:pPr>
              <a:buFont typeface="Wingdings" panose="05000000000000000000" pitchFamily="2" charset="2"/>
              <a:buChar char="q"/>
            </a:pPr>
            <a:r>
              <a:rPr lang="en-US" dirty="0">
                <a:latin typeface="Comic Sans MS" panose="030F0702030302020204" pitchFamily="66" charset="0"/>
                <a:ea typeface="BBwegotthis" panose="02000603000000000000" pitchFamily="2" charset="0"/>
              </a:rPr>
              <a:t>Students will receive math and literacy instruction from 12:30-3:00 with a 10 minute nut free snack/mask break.</a:t>
            </a:r>
          </a:p>
          <a:p>
            <a:pPr>
              <a:buFont typeface="Wingdings" panose="05000000000000000000" pitchFamily="2" charset="2"/>
              <a:buChar char="q"/>
            </a:pPr>
            <a:r>
              <a:rPr lang="en-US" dirty="0">
                <a:latin typeface="Comic Sans MS" panose="030F0702030302020204" pitchFamily="66" charset="0"/>
                <a:ea typeface="BBwegotthis" panose="02000603000000000000" pitchFamily="2" charset="0"/>
              </a:rPr>
              <a:t>Students will be dismissed at 3:00</a:t>
            </a:r>
            <a:endParaRPr lang="en-US" dirty="0">
              <a:latin typeface="Comic Sans MS" panose="030F0702030302020204" pitchFamily="66" charset="0"/>
            </a:endParaRPr>
          </a:p>
          <a:p>
            <a:endParaRPr lang="en-US" dirty="0"/>
          </a:p>
        </p:txBody>
      </p:sp>
    </p:spTree>
    <p:extLst>
      <p:ext uri="{BB962C8B-B14F-4D97-AF65-F5344CB8AC3E}">
        <p14:creationId xmlns:p14="http://schemas.microsoft.com/office/powerpoint/2010/main" val="125704334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7AFD-53AB-41D8-B40C-105FDFAE1BA5}"/>
              </a:ext>
            </a:extLst>
          </p:cNvPr>
          <p:cNvSpPr>
            <a:spLocks noGrp="1"/>
          </p:cNvSpPr>
          <p:nvPr>
            <p:ph type="title"/>
          </p:nvPr>
        </p:nvSpPr>
        <p:spPr/>
        <p:txBody>
          <a:bodyPr/>
          <a:lstStyle/>
          <a:p>
            <a:pPr algn="ctr"/>
            <a:r>
              <a:rPr lang="en-US" b="1" dirty="0">
                <a:latin typeface="Comic Sans MS" panose="030F0702030302020204" pitchFamily="66" charset="0"/>
                <a:ea typeface="BBhotmessexpress" panose="02000603000000000000" pitchFamily="2" charset="0"/>
              </a:rPr>
              <a:t>We Are Flexible!</a:t>
            </a:r>
          </a:p>
        </p:txBody>
      </p:sp>
      <p:sp>
        <p:nvSpPr>
          <p:cNvPr id="3" name="Content Placeholder 2">
            <a:extLst>
              <a:ext uri="{FF2B5EF4-FFF2-40B4-BE49-F238E27FC236}">
                <a16:creationId xmlns:a16="http://schemas.microsoft.com/office/drawing/2014/main" id="{BC548E5E-7304-435F-A74D-3EFFE47C58BB}"/>
              </a:ext>
            </a:extLst>
          </p:cNvPr>
          <p:cNvSpPr>
            <a:spLocks noGrp="1"/>
          </p:cNvSpPr>
          <p:nvPr>
            <p:ph idx="1"/>
          </p:nvPr>
        </p:nvSpPr>
        <p:spPr/>
        <p:txBody>
          <a:bodyPr/>
          <a:lstStyle/>
          <a:p>
            <a:r>
              <a:rPr lang="en-US" dirty="0">
                <a:latin typeface="Comic Sans MS" panose="030F0702030302020204" pitchFamily="66" charset="0"/>
                <a:ea typeface="BBwegotthis" panose="02000603000000000000" pitchFamily="2" charset="0"/>
              </a:rPr>
              <a:t>Until students receive their personal devices, we understand that students may not have access to devices and may need to share devices with siblings.  Paper and pencil assignments will be sent home as much as possible in the meantime!</a:t>
            </a:r>
          </a:p>
          <a:p>
            <a:r>
              <a:rPr lang="en-US" dirty="0">
                <a:latin typeface="Comic Sans MS" panose="030F0702030302020204" pitchFamily="66" charset="0"/>
                <a:ea typeface="BBwegotthis" panose="02000603000000000000" pitchFamily="2" charset="0"/>
              </a:rPr>
              <a:t>However, At-Home-Learning work is not optional.  It is expected that students complete all of their assignments during the remote portion of their day.</a:t>
            </a:r>
          </a:p>
          <a:p>
            <a:endParaRPr lang="en-US" dirty="0">
              <a:latin typeface="BBwegotthis" panose="02000603000000000000" pitchFamily="2" charset="0"/>
              <a:ea typeface="BBwegotthis" panose="02000603000000000000" pitchFamily="2" charset="0"/>
            </a:endParaRPr>
          </a:p>
          <a:p>
            <a:endParaRPr lang="en-US" dirty="0">
              <a:latin typeface="BBwegotthis" panose="02000603000000000000" pitchFamily="2" charset="0"/>
              <a:ea typeface="BBwegotthis" panose="02000603000000000000" pitchFamily="2" charset="0"/>
            </a:endParaRPr>
          </a:p>
        </p:txBody>
      </p:sp>
      <p:pic>
        <p:nvPicPr>
          <p:cNvPr id="5" name="Picture 4">
            <a:extLst>
              <a:ext uri="{FF2B5EF4-FFF2-40B4-BE49-F238E27FC236}">
                <a16:creationId xmlns:a16="http://schemas.microsoft.com/office/drawing/2014/main" id="{AC9A4856-A63F-450F-ADFF-B18D4AD2780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19400" y="4038600"/>
            <a:ext cx="2725420" cy="2209800"/>
          </a:xfrm>
          <a:prstGeom prst="rect">
            <a:avLst/>
          </a:prstGeom>
        </p:spPr>
      </p:pic>
    </p:spTree>
    <p:extLst>
      <p:ext uri="{BB962C8B-B14F-4D97-AF65-F5344CB8AC3E}">
        <p14:creationId xmlns:p14="http://schemas.microsoft.com/office/powerpoint/2010/main" val="241926865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10EA8-6A26-4888-B3AE-1028CFC15341}"/>
              </a:ext>
            </a:extLst>
          </p:cNvPr>
          <p:cNvSpPr>
            <a:spLocks noGrp="1"/>
          </p:cNvSpPr>
          <p:nvPr>
            <p:ph type="title"/>
          </p:nvPr>
        </p:nvSpPr>
        <p:spPr/>
        <p:txBody>
          <a:bodyPr>
            <a:normAutofit/>
          </a:bodyPr>
          <a:lstStyle/>
          <a:p>
            <a:r>
              <a:rPr lang="en-US" sz="2800" b="1" dirty="0">
                <a:latin typeface="Comic Sans MS" panose="030F0702030302020204" pitchFamily="66" charset="0"/>
                <a:ea typeface="BBhotmessexpress" panose="02000603000000000000" pitchFamily="2" charset="0"/>
              </a:rPr>
              <a:t>For the remote part of the school day, students should have a workspace at home with the following materials:</a:t>
            </a:r>
          </a:p>
        </p:txBody>
      </p:sp>
      <p:sp>
        <p:nvSpPr>
          <p:cNvPr id="8" name="Content Placeholder 7">
            <a:extLst>
              <a:ext uri="{FF2B5EF4-FFF2-40B4-BE49-F238E27FC236}">
                <a16:creationId xmlns:a16="http://schemas.microsoft.com/office/drawing/2014/main" id="{8ADD2CA0-D3DB-4C7E-84FA-ED70D2C3555E}"/>
              </a:ext>
            </a:extLst>
          </p:cNvPr>
          <p:cNvSpPr>
            <a:spLocks noGrp="1"/>
          </p:cNvSpPr>
          <p:nvPr>
            <p:ph idx="1"/>
          </p:nvPr>
        </p:nvSpPr>
        <p:spPr>
          <a:xfrm>
            <a:off x="842294" y="1981200"/>
            <a:ext cx="7543801" cy="4023360"/>
          </a:xfrm>
        </p:spPr>
        <p:txBody>
          <a:bodyPr/>
          <a:lstStyle/>
          <a:p>
            <a:pPr>
              <a:buFont typeface="Wingdings" panose="05000000000000000000" pitchFamily="2" charset="2"/>
              <a:buChar char="q"/>
            </a:pPr>
            <a:r>
              <a:rPr lang="en-US" dirty="0">
                <a:latin typeface="Comic Sans MS" panose="030F0702030302020204" pitchFamily="66" charset="0"/>
                <a:ea typeface="BBwegotthis" panose="02000603000000000000" pitchFamily="2" charset="0"/>
              </a:rPr>
              <a:t> A PENCIL</a:t>
            </a:r>
          </a:p>
          <a:p>
            <a:pPr>
              <a:buFont typeface="Wingdings" panose="05000000000000000000" pitchFamily="2" charset="2"/>
              <a:buChar char="q"/>
            </a:pPr>
            <a:r>
              <a:rPr lang="en-US" dirty="0">
                <a:latin typeface="Comic Sans MS" panose="030F0702030302020204" pitchFamily="66" charset="0"/>
                <a:ea typeface="BBwegotthis" panose="02000603000000000000" pitchFamily="2" charset="0"/>
              </a:rPr>
              <a:t>Students will be given an </a:t>
            </a:r>
            <a:r>
              <a:rPr lang="en-US" b="1" dirty="0">
                <a:latin typeface="Comic Sans MS" panose="030F0702030302020204" pitchFamily="66" charset="0"/>
                <a:ea typeface="BBwegotthis" panose="02000603000000000000" pitchFamily="2" charset="0"/>
              </a:rPr>
              <a:t>ELA Bag </a:t>
            </a:r>
            <a:r>
              <a:rPr lang="en-US" dirty="0">
                <a:latin typeface="Comic Sans MS" panose="030F0702030302020204" pitchFamily="66" charset="0"/>
                <a:ea typeface="BBwegotthis" panose="02000603000000000000" pitchFamily="2" charset="0"/>
              </a:rPr>
              <a:t>and a </a:t>
            </a:r>
            <a:r>
              <a:rPr lang="en-US" b="1" dirty="0">
                <a:latin typeface="Comic Sans MS" panose="030F0702030302020204" pitchFamily="66" charset="0"/>
                <a:ea typeface="BBwegotthis" panose="02000603000000000000" pitchFamily="2" charset="0"/>
              </a:rPr>
              <a:t>Math Bag</a:t>
            </a:r>
            <a:r>
              <a:rPr lang="en-US" dirty="0">
                <a:latin typeface="Comic Sans MS" panose="030F0702030302020204" pitchFamily="66" charset="0"/>
                <a:ea typeface="BBwegotthis" panose="02000603000000000000" pitchFamily="2" charset="0"/>
              </a:rPr>
              <a:t>.                    These bags are to stay at home.</a:t>
            </a:r>
            <a:r>
              <a:rPr lang="en-US" dirty="0">
                <a:latin typeface="Comic Sans MS" panose="030F0702030302020204" pitchFamily="66" charset="0"/>
                <a:ea typeface="BBwegotthis" panose="02000603000000000000" pitchFamily="2" charset="0"/>
                <a:sym typeface="Wingdings" panose="05000000000000000000" pitchFamily="2" charset="2"/>
              </a:rPr>
              <a:t>  Everything they need to complete their assignments should be in their bags .</a:t>
            </a:r>
          </a:p>
          <a:p>
            <a:pPr>
              <a:buFont typeface="Wingdings" panose="05000000000000000000" pitchFamily="2" charset="2"/>
              <a:buChar char="q"/>
            </a:pPr>
            <a:endParaRPr lang="en-US" dirty="0">
              <a:latin typeface="BBwegotthis" panose="02000603000000000000" pitchFamily="2" charset="0"/>
              <a:ea typeface="BBwegotthis" panose="02000603000000000000" pitchFamily="2" charset="0"/>
              <a:sym typeface="Wingdings" panose="05000000000000000000" pitchFamily="2" charset="2"/>
            </a:endParaRPr>
          </a:p>
          <a:p>
            <a:pPr marL="0" indent="0" algn="ctr">
              <a:buNone/>
            </a:pPr>
            <a:endParaRPr lang="en-US" sz="9600" dirty="0">
              <a:latin typeface="BBMissJoanne" panose="02000603000000000000" pitchFamily="2" charset="0"/>
              <a:ea typeface="BBwegotthis" panose="02000603000000000000" pitchFamily="2" charset="0"/>
            </a:endParaRPr>
          </a:p>
        </p:txBody>
      </p:sp>
    </p:spTree>
    <p:extLst>
      <p:ext uri="{BB962C8B-B14F-4D97-AF65-F5344CB8AC3E}">
        <p14:creationId xmlns:p14="http://schemas.microsoft.com/office/powerpoint/2010/main" val="27940895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lawc\Local Settings\Temporary Internet Files\Content.IE5\GXN1TIIL\MC900435233[1].png"/>
          <p:cNvPicPr>
            <a:picLocks noChangeAspect="1" noChangeArrowheads="1"/>
          </p:cNvPicPr>
          <p:nvPr/>
        </p:nvPicPr>
        <p:blipFill>
          <a:blip r:embed="rId2" cstate="print"/>
          <a:srcRect/>
          <a:stretch>
            <a:fillRect/>
          </a:stretch>
        </p:blipFill>
        <p:spPr bwMode="auto">
          <a:xfrm>
            <a:off x="4617720" y="4648200"/>
            <a:ext cx="4343400" cy="1775491"/>
          </a:xfrm>
          <a:prstGeom prst="rect">
            <a:avLst/>
          </a:prstGeom>
          <a:noFill/>
        </p:spPr>
      </p:pic>
      <p:sp>
        <p:nvSpPr>
          <p:cNvPr id="2" name="Title 1"/>
          <p:cNvSpPr>
            <a:spLocks noGrp="1"/>
          </p:cNvSpPr>
          <p:nvPr>
            <p:ph type="title"/>
          </p:nvPr>
        </p:nvSpPr>
        <p:spPr>
          <a:xfrm>
            <a:off x="457200" y="685800"/>
            <a:ext cx="8229600" cy="1066800"/>
          </a:xfrm>
        </p:spPr>
        <p:txBody>
          <a:bodyPr/>
          <a:lstStyle/>
          <a:p>
            <a:pPr algn="ctr"/>
            <a:r>
              <a:rPr lang="en-US" b="1" dirty="0">
                <a:latin typeface="Comic Sans MS" panose="030F0702030302020204" pitchFamily="66" charset="0"/>
                <a:ea typeface="BBhotmessexpress" panose="02000603000000000000" pitchFamily="2" charset="0"/>
              </a:rPr>
              <a:t>Reader’s Workshop</a:t>
            </a:r>
          </a:p>
        </p:txBody>
      </p:sp>
      <p:sp>
        <p:nvSpPr>
          <p:cNvPr id="3" name="Content Placeholder 2"/>
          <p:cNvSpPr>
            <a:spLocks noGrp="1"/>
          </p:cNvSpPr>
          <p:nvPr>
            <p:ph idx="1"/>
          </p:nvPr>
        </p:nvSpPr>
        <p:spPr>
          <a:xfrm>
            <a:off x="381000" y="1600200"/>
            <a:ext cx="8229600" cy="4525963"/>
          </a:xfrm>
        </p:spPr>
        <p:txBody>
          <a:bodyPr>
            <a:normAutofit fontScale="40000" lnSpcReduction="20000"/>
          </a:bodyPr>
          <a:lstStyle/>
          <a:p>
            <a:pPr>
              <a:buNone/>
            </a:pPr>
            <a:endParaRPr lang="en-US" sz="2400" dirty="0">
              <a:latin typeface="Comic Sans MS" panose="030F0702030302020204" pitchFamily="66" charset="0"/>
            </a:endParaRPr>
          </a:p>
          <a:p>
            <a:pPr>
              <a:buFont typeface="Wingdings" panose="05000000000000000000" pitchFamily="2" charset="2"/>
              <a:buChar char="q"/>
            </a:pPr>
            <a:r>
              <a:rPr lang="en-US" sz="5600" dirty="0">
                <a:solidFill>
                  <a:schemeClr val="tx1"/>
                </a:solidFill>
                <a:latin typeface="Comic Sans MS" panose="030F0702030302020204" pitchFamily="66" charset="0"/>
                <a:ea typeface="BbGrilledCheese" panose="02000603000000000000" pitchFamily="2" charset="0"/>
              </a:rPr>
              <a:t>Student self-selected text, picture books, non-fiction text and poetry;  grammar, spelling, word study,  and writing</a:t>
            </a:r>
          </a:p>
          <a:p>
            <a:pPr>
              <a:buFont typeface="Wingdings" panose="05000000000000000000" pitchFamily="2" charset="2"/>
              <a:buChar char="q"/>
            </a:pPr>
            <a:endParaRPr lang="en-US" sz="5600" dirty="0">
              <a:latin typeface="Comic Sans MS" panose="030F0702030302020204" pitchFamily="66" charset="0"/>
              <a:ea typeface="BbGrilledCheese" panose="02000603000000000000" pitchFamily="2" charset="0"/>
            </a:endParaRPr>
          </a:p>
          <a:p>
            <a:pPr>
              <a:buFont typeface="Wingdings" panose="05000000000000000000" pitchFamily="2" charset="2"/>
              <a:buChar char="q"/>
            </a:pPr>
            <a:r>
              <a:rPr lang="en-US" sz="5600" dirty="0">
                <a:solidFill>
                  <a:schemeClr val="tx1"/>
                </a:solidFill>
                <a:latin typeface="Comic Sans MS" panose="030F0702030302020204" pitchFamily="66" charset="0"/>
                <a:ea typeface="BbGrilledCheese" panose="02000603000000000000" pitchFamily="2" charset="0"/>
              </a:rPr>
              <a:t>Literacy includes read-aloud, shared reading, guided reading, </a:t>
            </a:r>
          </a:p>
          <a:p>
            <a:pPr marL="0" indent="0">
              <a:buNone/>
            </a:pPr>
            <a:r>
              <a:rPr lang="en-US" sz="5600" dirty="0">
                <a:solidFill>
                  <a:schemeClr val="tx1"/>
                </a:solidFill>
                <a:latin typeface="Comic Sans MS" panose="030F0702030302020204" pitchFamily="66" charset="0"/>
                <a:ea typeface="BbGrilledCheese" panose="02000603000000000000" pitchFamily="2" charset="0"/>
              </a:rPr>
              <a:t>and independent , sustained reading.  </a:t>
            </a:r>
          </a:p>
          <a:p>
            <a:pPr>
              <a:buFont typeface="Wingdings" panose="05000000000000000000" pitchFamily="2" charset="2"/>
              <a:buChar char="q"/>
            </a:pPr>
            <a:r>
              <a:rPr lang="en-US" sz="5600" dirty="0">
                <a:solidFill>
                  <a:schemeClr val="tx1"/>
                </a:solidFill>
                <a:latin typeface="Comic Sans MS" panose="030F0702030302020204" pitchFamily="66" charset="0"/>
                <a:ea typeface="BbGrilledCheese" panose="02000603000000000000" pitchFamily="2" charset="0"/>
              </a:rPr>
              <a:t>  Children respond In their reader response journals daily.</a:t>
            </a:r>
          </a:p>
          <a:p>
            <a:pPr>
              <a:buFont typeface="Wingdings" panose="05000000000000000000" pitchFamily="2" charset="2"/>
              <a:buChar char="q"/>
            </a:pPr>
            <a:endParaRPr lang="en-US" sz="5600" dirty="0">
              <a:solidFill>
                <a:schemeClr val="tx1"/>
              </a:solidFill>
              <a:latin typeface="Comic Sans MS" panose="030F0702030302020204" pitchFamily="66" charset="0"/>
              <a:ea typeface="BbGrilledCheese" panose="02000603000000000000" pitchFamily="2" charset="0"/>
            </a:endParaRPr>
          </a:p>
          <a:p>
            <a:pPr>
              <a:buFont typeface="Wingdings" panose="05000000000000000000" pitchFamily="2" charset="2"/>
              <a:buChar char="q"/>
            </a:pPr>
            <a:r>
              <a:rPr lang="en-US" sz="5600" dirty="0">
                <a:solidFill>
                  <a:schemeClr val="tx1"/>
                </a:solidFill>
                <a:latin typeface="Comic Sans MS" panose="030F0702030302020204" pitchFamily="66" charset="0"/>
                <a:ea typeface="BbGrilledCheese" panose="02000603000000000000" pitchFamily="2" charset="0"/>
              </a:rPr>
              <a:t>Transition from learning to read to </a:t>
            </a:r>
          </a:p>
          <a:p>
            <a:pPr marL="0" indent="0">
              <a:buNone/>
            </a:pPr>
            <a:r>
              <a:rPr lang="en-US" sz="5600" dirty="0">
                <a:solidFill>
                  <a:schemeClr val="tx1"/>
                </a:solidFill>
                <a:latin typeface="Comic Sans MS" panose="030F0702030302020204" pitchFamily="66" charset="0"/>
                <a:ea typeface="BbGrilledCheese" panose="02000603000000000000" pitchFamily="2" charset="0"/>
              </a:rPr>
              <a:t>reading to learn</a:t>
            </a:r>
          </a:p>
          <a:p>
            <a:endParaRPr lang="en-US" sz="5600" b="1" dirty="0">
              <a:latin typeface="BbGrilledCheese" panose="02000603000000000000" pitchFamily="2" charset="0"/>
              <a:ea typeface="BbGrilledCheese" panose="02000603000000000000" pitchFamily="2" charset="0"/>
            </a:endParaRPr>
          </a:p>
          <a:p>
            <a:endParaRPr lang="en-US" b="1" dirty="0"/>
          </a:p>
        </p:txBody>
      </p:sp>
    </p:spTree>
  </p:cSld>
  <p:clrMapOvr>
    <a:masterClrMapping/>
  </p:clrMapOvr>
  <p:transition spd="slow">
    <p:push dir="u"/>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7435</TotalTime>
  <Words>844</Words>
  <Application>Microsoft Office PowerPoint</Application>
  <PresentationFormat>On-screen Show (4:3)</PresentationFormat>
  <Paragraphs>107</Paragraphs>
  <Slides>17</Slides>
  <Notes>0</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Algerian</vt:lpstr>
      <vt:lpstr>Arial</vt:lpstr>
      <vt:lpstr>BbGrilledCheese</vt:lpstr>
      <vt:lpstr>BBMissJoanne</vt:lpstr>
      <vt:lpstr>BBwegotthis</vt:lpstr>
      <vt:lpstr>Calibri</vt:lpstr>
      <vt:lpstr>Calibri Light</vt:lpstr>
      <vt:lpstr>Comic Sans MS</vt:lpstr>
      <vt:lpstr>Curlz MT</vt:lpstr>
      <vt:lpstr>Georgia</vt:lpstr>
      <vt:lpstr>MV Boli</vt:lpstr>
      <vt:lpstr>Tempus Sans ITC</vt:lpstr>
      <vt:lpstr>Wingdings</vt:lpstr>
      <vt:lpstr>Retrospect</vt:lpstr>
      <vt:lpstr>Welcome to Third Grade!</vt:lpstr>
      <vt:lpstr>PowerPoint Presentation</vt:lpstr>
      <vt:lpstr>PowerPoint Presentation</vt:lpstr>
      <vt:lpstr>PowerPoint Presentation</vt:lpstr>
      <vt:lpstr>PowerPoint Presentation</vt:lpstr>
      <vt:lpstr>Our Hybrid Model - P.M Cohort </vt:lpstr>
      <vt:lpstr>We Are Flexible!</vt:lpstr>
      <vt:lpstr>For the remote part of the school day, students should have a workspace at home with the following materials:</vt:lpstr>
      <vt:lpstr>Reader’s Workshop</vt:lpstr>
      <vt:lpstr>Writer’s Workshop</vt:lpstr>
      <vt:lpstr>  Math Workshop </vt:lpstr>
      <vt:lpstr>Science &amp; Social Studies</vt:lpstr>
      <vt:lpstr>Cursive and Typing</vt:lpstr>
      <vt:lpstr>Homework</vt:lpstr>
      <vt:lpstr>PowerPoint Presentation</vt:lpstr>
      <vt:lpstr>Visit our class website often for updates: https://mrb210.weebly.com/ </vt:lpstr>
      <vt:lpstr>PowerPoint Presentation</vt:lpstr>
    </vt:vector>
  </TitlesOfParts>
  <Company>Foxbrorough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lawc</dc:creator>
  <cp:lastModifiedBy>Brian</cp:lastModifiedBy>
  <cp:revision>127</cp:revision>
  <dcterms:created xsi:type="dcterms:W3CDTF">2011-09-14T18:52:52Z</dcterms:created>
  <dcterms:modified xsi:type="dcterms:W3CDTF">2020-09-12T23:01:41Z</dcterms:modified>
</cp:coreProperties>
</file>